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8" d="100"/>
          <a:sy n="58" d="100"/>
        </p:scale>
        <p:origin x="140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oura-DS/IBM_FINAL_PROJEC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oura-DS/IBM_FINAL_PROJEC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oura-DS/IBM_FINAL_PROJEC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oura-DS/IBM_FINAL_PROJEC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oura-DS/IBM_FINAL_PROJEC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Noura-DS/IBM_FINAL_PROJEC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Noura-DS/IBM_FINAL_PROJEC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oura-DS/IBM_FINAL_PROJEC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Noura </a:t>
            </a:r>
            <a:r>
              <a:rPr lang="en-US" dirty="0" err="1">
                <a:solidFill>
                  <a:schemeClr val="bg2"/>
                </a:solidFill>
                <a:latin typeface="Abadi"/>
                <a:ea typeface="SF Pro" pitchFamily="2" charset="0"/>
                <a:cs typeface="SF Pro" pitchFamily="2" charset="0"/>
              </a:rPr>
              <a:t>Alhuthali</a:t>
            </a:r>
            <a:endParaRPr lang="en-US" dirty="0">
              <a:solidFill>
                <a:schemeClr val="bg2"/>
              </a:solidFill>
              <a:latin typeface="Abadi"/>
              <a:ea typeface="SF Pro" pitchFamily="2" charset="0"/>
              <a:cs typeface="SF Pro" pitchFamily="2" charset="0"/>
            </a:endParaRPr>
          </a:p>
          <a:p>
            <a:r>
              <a:rPr lang="en-US">
                <a:solidFill>
                  <a:schemeClr val="bg2"/>
                </a:solidFill>
                <a:latin typeface="Abadi" panose="020B0604020104020204" pitchFamily="34" charset="0"/>
                <a:ea typeface="SF Pro" pitchFamily="2" charset="0"/>
                <a:cs typeface="SF Pro" pitchFamily="2" charset="0"/>
              </a:rPr>
              <a:t>5/6/2025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927535"/>
            <a:ext cx="8975652" cy="759936"/>
          </a:xfrm>
          <a:prstGeom prst="rect">
            <a:avLst/>
          </a:prstGeom>
        </p:spPr>
        <p:txBody>
          <a:bodyPr/>
          <a:lstStyle/>
          <a:p>
            <a:r>
              <a:rPr lang="en-GB" sz="1600" dirty="0">
                <a:hlinkClick r:id="rId3"/>
              </a:rPr>
              <a:t>https://github.com/Noura-DS/IBM_FINAL_PROJECT</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68103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angle 2">
            <a:extLst>
              <a:ext uri="{FF2B5EF4-FFF2-40B4-BE49-F238E27FC236}">
                <a16:creationId xmlns:a16="http://schemas.microsoft.com/office/drawing/2014/main" id="{AE206069-2289-16D5-FB51-A7A6D5BCCB3B}"/>
              </a:ext>
            </a:extLst>
          </p:cNvPr>
          <p:cNvSpPr>
            <a:spLocks noChangeArrowheads="1"/>
          </p:cNvSpPr>
          <p:nvPr/>
        </p:nvSpPr>
        <p:spPr bwMode="auto">
          <a:xfrm rot="10800000" flipV="1">
            <a:off x="770011" y="1773776"/>
            <a:ext cx="1051560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200" i="0" u="none" strike="noStrike" cap="none" normalizeH="0" baseline="0" dirty="0">
                <a:ln>
                  <a:noFill/>
                </a:ln>
                <a:solidFill>
                  <a:schemeClr val="tx1"/>
                </a:solidFill>
                <a:effectLst/>
                <a:latin typeface="Arial" panose="020B0604020202020204" pitchFamily="34" charset="0"/>
              </a:rPr>
              <a:t>The cleaned dataset was imported, and missing values were checked, especially in the </a:t>
            </a:r>
            <a:r>
              <a:rPr kumimoji="0" lang="en-US" altLang="en-US" sz="2200" i="0" u="none" strike="noStrike" cap="none" normalizeH="0" baseline="0" dirty="0" err="1">
                <a:ln>
                  <a:noFill/>
                </a:ln>
                <a:solidFill>
                  <a:schemeClr val="tx1"/>
                </a:solidFill>
                <a:effectLst/>
                <a:latin typeface="Arial" panose="020B0604020202020204" pitchFamily="34" charset="0"/>
              </a:rPr>
              <a:t>LaunchingPad</a:t>
            </a:r>
            <a:r>
              <a:rPr kumimoji="0" lang="en-US" altLang="en-US" sz="2200" i="0" u="none" strike="noStrike" cap="none" normalizeH="0" baseline="0" dirty="0">
                <a:ln>
                  <a:noFill/>
                </a:ln>
                <a:solidFill>
                  <a:schemeClr val="tx1"/>
                </a:solidFill>
                <a:effectLst/>
                <a:latin typeface="Arial" panose="020B0604020202020204" pitchFamily="34" charset="0"/>
              </a:rPr>
              <a:t> column which contained nulls when no launchpad was used.</a:t>
            </a:r>
          </a:p>
          <a:p>
            <a:pPr marL="0" marR="0" lvl="0" indent="0" algn="l" defTabSz="914400" rtl="0" eaLnBrk="0" fontAlgn="base" latinLnBrk="0" hangingPunct="0">
              <a:lnSpc>
                <a:spcPct val="100000"/>
              </a:lnSpc>
              <a:spcBef>
                <a:spcPct val="0"/>
              </a:spcBef>
              <a:spcAft>
                <a:spcPct val="0"/>
              </a:spcAft>
              <a:buClrTx/>
              <a:buSzTx/>
              <a:tabLst/>
            </a:pPr>
            <a:r>
              <a:rPr kumimoji="0" lang="en-US" altLang="en-US" sz="2200" i="0" u="none" strike="noStrike" cap="none" normalizeH="0" baseline="0" dirty="0">
                <a:ln>
                  <a:noFill/>
                </a:ln>
                <a:solidFill>
                  <a:schemeClr val="tx1"/>
                </a:solidFill>
                <a:effectLst/>
                <a:latin typeface="Arial" panose="020B0604020202020204" pitchFamily="34" charset="0"/>
              </a:rPr>
              <a:t>Data types were reviewed and included </a:t>
            </a:r>
            <a:r>
              <a:rPr kumimoji="0" lang="en-US" altLang="en-US" sz="2200" i="0" u="none" strike="noStrike" cap="none" normalizeH="0" baseline="0" dirty="0">
                <a:ln>
                  <a:noFill/>
                </a:ln>
                <a:solidFill>
                  <a:schemeClr val="tx1"/>
                </a:solidFill>
                <a:effectLst/>
                <a:latin typeface="Arial Unicode MS"/>
              </a:rPr>
              <a:t>int64</a:t>
            </a:r>
            <a:r>
              <a:rPr kumimoji="0" lang="en-US" altLang="en-US" sz="2200" i="0" u="none" strike="noStrike" cap="none" normalizeH="0" baseline="0" dirty="0">
                <a:ln>
                  <a:noFill/>
                </a:ln>
                <a:solidFill>
                  <a:schemeClr val="tx1"/>
                </a:solidFill>
                <a:effectLst/>
              </a:rPr>
              <a:t>, </a:t>
            </a:r>
            <a:r>
              <a:rPr kumimoji="0" lang="en-US" altLang="en-US" sz="2200" i="0" u="none" strike="noStrike" cap="none" normalizeH="0" baseline="0" dirty="0">
                <a:ln>
                  <a:noFill/>
                </a:ln>
                <a:solidFill>
                  <a:schemeClr val="tx1"/>
                </a:solidFill>
                <a:effectLst/>
                <a:latin typeface="Arial Unicode MS"/>
              </a:rPr>
              <a:t>float64</a:t>
            </a:r>
            <a:r>
              <a:rPr kumimoji="0" lang="en-US" altLang="en-US" sz="2200" i="0" u="none" strike="noStrike" cap="none" normalizeH="0" baseline="0" dirty="0">
                <a:ln>
                  <a:noFill/>
                </a:ln>
                <a:solidFill>
                  <a:schemeClr val="tx1"/>
                </a:solidFill>
                <a:effectLst/>
              </a:rPr>
              <a:t>, </a:t>
            </a:r>
            <a:r>
              <a:rPr kumimoji="0" lang="en-US" altLang="en-US" sz="2200" i="0" u="none" strike="noStrike" cap="none" normalizeH="0" baseline="0" dirty="0">
                <a:ln>
                  <a:noFill/>
                </a:ln>
                <a:solidFill>
                  <a:schemeClr val="tx1"/>
                </a:solidFill>
                <a:effectLst/>
                <a:latin typeface="Arial Unicode MS"/>
              </a:rPr>
              <a:t>object</a:t>
            </a:r>
            <a:r>
              <a:rPr kumimoji="0" lang="en-US" altLang="en-US" sz="2200" i="0" u="none" strike="noStrike" cap="none" normalizeH="0" baseline="0" dirty="0">
                <a:ln>
                  <a:noFill/>
                </a:ln>
                <a:solidFill>
                  <a:schemeClr val="tx1"/>
                </a:solidFill>
                <a:effectLst/>
              </a:rPr>
              <a:t>, and </a:t>
            </a:r>
            <a:r>
              <a:rPr kumimoji="0" lang="en-US" altLang="en-US" sz="2200" i="0" u="none" strike="noStrike" cap="none" normalizeH="0" baseline="0" dirty="0">
                <a:ln>
                  <a:noFill/>
                </a:ln>
                <a:solidFill>
                  <a:schemeClr val="tx1"/>
                </a:solidFill>
                <a:effectLst/>
                <a:latin typeface="Arial Unicode MS"/>
              </a:rPr>
              <a:t>bool</a:t>
            </a:r>
            <a:r>
              <a:rPr kumimoji="0" lang="en-US" altLang="en-US" sz="2200" i="0" u="none" strike="noStrike" cap="none" normalizeH="0" baseline="0" dirty="0">
                <a:ln>
                  <a:noFill/>
                </a:ln>
                <a:solidFill>
                  <a:schemeClr val="tx1"/>
                </a:solidFill>
                <a:effectLst/>
              </a:rPr>
              <a:t>.</a:t>
            </a:r>
            <a:endParaRPr kumimoji="0" lang="en-US" altLang="en-US" sz="22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200" i="0" u="none" strike="noStrike" cap="none" normalizeH="0" baseline="0" dirty="0">
                <a:ln>
                  <a:noFill/>
                </a:ln>
                <a:solidFill>
                  <a:schemeClr val="tx1"/>
                </a:solidFill>
                <a:effectLst/>
                <a:latin typeface="Arial" panose="020B0604020202020204" pitchFamily="34" charset="0"/>
              </a:rPr>
              <a:t>Basic analysis was performed on columns like </a:t>
            </a:r>
            <a:r>
              <a:rPr kumimoji="0" lang="en-US" altLang="en-US" sz="2200" i="0" u="none" strike="noStrike" cap="none" normalizeH="0" baseline="0" dirty="0" err="1">
                <a:ln>
                  <a:noFill/>
                </a:ln>
                <a:solidFill>
                  <a:schemeClr val="tx1"/>
                </a:solidFill>
                <a:effectLst/>
                <a:latin typeface="Arial" panose="020B0604020202020204" pitchFamily="34" charset="0"/>
              </a:rPr>
              <a:t>LaunchSite</a:t>
            </a:r>
            <a:r>
              <a:rPr kumimoji="0" lang="en-US" altLang="en-US" sz="2200" i="0" u="none" strike="noStrike" cap="none" normalizeH="0" baseline="0" dirty="0">
                <a:ln>
                  <a:noFill/>
                </a:ln>
                <a:solidFill>
                  <a:schemeClr val="tx1"/>
                </a:solidFill>
                <a:effectLst/>
                <a:latin typeface="Arial" panose="020B0604020202020204" pitchFamily="34" charset="0"/>
              </a:rPr>
              <a:t>, showing that Cape Canaveral SLC 40 had the highest number of launches.</a:t>
            </a:r>
          </a:p>
          <a:p>
            <a:pPr marL="0" marR="0" lvl="0" indent="0" algn="l" defTabSz="914400" rtl="0" eaLnBrk="0" fontAlgn="base" latinLnBrk="0" hangingPunct="0">
              <a:lnSpc>
                <a:spcPct val="100000"/>
              </a:lnSpc>
              <a:spcBef>
                <a:spcPct val="0"/>
              </a:spcBef>
              <a:spcAft>
                <a:spcPct val="0"/>
              </a:spcAft>
              <a:buClrTx/>
              <a:buSzTx/>
              <a:tabLst/>
            </a:pPr>
            <a:r>
              <a:rPr kumimoji="0" lang="en-US" altLang="en-US" sz="2200" i="0" u="none" strike="noStrike" cap="none" normalizeH="0" baseline="0" dirty="0">
                <a:ln>
                  <a:noFill/>
                </a:ln>
                <a:solidFill>
                  <a:schemeClr val="tx1"/>
                </a:solidFill>
                <a:effectLst/>
                <a:latin typeface="Arial" panose="020B0604020202020204" pitchFamily="34" charset="0"/>
              </a:rPr>
              <a:t>A new feature called class was created from the </a:t>
            </a:r>
            <a:r>
              <a:rPr kumimoji="0" lang="en-US" altLang="en-US" sz="2200" i="0" u="none" strike="noStrike" cap="none" normalizeH="0" baseline="0" dirty="0">
                <a:ln>
                  <a:noFill/>
                </a:ln>
                <a:solidFill>
                  <a:schemeClr val="tx1"/>
                </a:solidFill>
                <a:effectLst/>
                <a:latin typeface="Arial Unicode MS"/>
              </a:rPr>
              <a:t>Outcome</a:t>
            </a:r>
            <a:r>
              <a:rPr kumimoji="0" lang="en-US" altLang="en-US" sz="2200" i="0" u="none" strike="noStrike" cap="none" normalizeH="0" baseline="0" dirty="0">
                <a:ln>
                  <a:noFill/>
                </a:ln>
                <a:solidFill>
                  <a:schemeClr val="tx1"/>
                </a:solidFill>
                <a:effectLst/>
              </a:rPr>
              <a:t> column, where any result containing "False" or "None" was marked as failed (0), and others as successful (1).</a:t>
            </a:r>
            <a:endParaRPr kumimoji="0" lang="en-US" altLang="en-US" sz="22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5965" y="1592868"/>
            <a:ext cx="11183692" cy="2646622"/>
          </a:xfrm>
          <a:prstGeom prst="rect">
            <a:avLst/>
          </a:prstGeom>
        </p:spPr>
        <p:txBody>
          <a:bodyPr lIns="91440" tIns="45720" rIns="91440" bIns="45720" anchor="t"/>
          <a:lstStyle/>
          <a:p>
            <a:pPr>
              <a:buNone/>
            </a:pPr>
            <a:endParaRPr lang="en-GB" sz="1600" b="1" dirty="0"/>
          </a:p>
          <a:p>
            <a:pPr marL="0" indent="0">
              <a:buNone/>
            </a:pPr>
            <a:r>
              <a:rPr lang="en-GB" sz="2200" dirty="0"/>
              <a:t>I used Seaborn and Matplotlib to create visualizations that helped explore patterns in the data.</a:t>
            </a:r>
            <a:br>
              <a:rPr lang="en-GB" sz="2200" dirty="0"/>
            </a:br>
            <a:r>
              <a:rPr lang="en-GB" sz="2200" dirty="0"/>
              <a:t>One of the key charts was a scatter plot, which I used to visualize the relationship between Flight Number and Launch Site, along with other related features.</a:t>
            </a:r>
            <a:br>
              <a:rPr lang="en-GB" sz="2200" dirty="0"/>
            </a:br>
            <a:r>
              <a:rPr lang="en-GB" sz="2200" dirty="0"/>
              <a:t>I also created a bar chart to show the relationship between the success rate and each orbit type.</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C34D4B07-1ADD-55BC-A14E-00C375610BFF}"/>
              </a:ext>
            </a:extLst>
          </p:cNvPr>
          <p:cNvSpPr txBox="1">
            <a:spLocks/>
          </p:cNvSpPr>
          <p:nvPr/>
        </p:nvSpPr>
        <p:spPr>
          <a:xfrm>
            <a:off x="770011" y="4927535"/>
            <a:ext cx="8975652" cy="7599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hlinkClick r:id="rId3"/>
              </a:rPr>
              <a:t>https://github.com/Noura-DS/IBM_FINAL_PROJECT</a:t>
            </a:r>
            <a:endParaRPr lang="en-US" dirty="0"/>
          </a:p>
          <a:p>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49382" y="1379915"/>
            <a:ext cx="11036229" cy="3308463"/>
          </a:xfrm>
          <a:prstGeom prst="rect">
            <a:avLst/>
          </a:prstGeom>
        </p:spPr>
        <p:txBody>
          <a:bodyPr lIns="91440" tIns="45720" rIns="91440" bIns="45720" anchor="t"/>
          <a:lstStyle/>
          <a:p>
            <a:r>
              <a:rPr lang="en-GB" sz="1800" b="1" dirty="0"/>
              <a:t>SELECT with WHERE and DISTINCT</a:t>
            </a:r>
            <a:r>
              <a:rPr lang="en-GB" sz="1800" dirty="0"/>
              <a:t>: Queried data for specific launch outcomes and Extracted unique values such as successful or failed landings.</a:t>
            </a:r>
          </a:p>
          <a:p>
            <a:r>
              <a:rPr lang="en-GB" sz="1800" b="1" dirty="0"/>
              <a:t>GROUP BY with COUNT()</a:t>
            </a:r>
            <a:r>
              <a:rPr lang="en-GB" sz="1800" dirty="0"/>
              <a:t>:</a:t>
            </a:r>
            <a:r>
              <a:rPr lang="en-GB" sz="1800" b="1" dirty="0"/>
              <a:t> </a:t>
            </a:r>
            <a:r>
              <a:rPr lang="en-GB" sz="1800" dirty="0"/>
              <a:t>Counted the number of launches per site or per booster version.</a:t>
            </a:r>
          </a:p>
          <a:p>
            <a:r>
              <a:rPr lang="en-GB" sz="1800" b="1" dirty="0"/>
              <a:t>ORDER</a:t>
            </a:r>
            <a:r>
              <a:rPr lang="en-GB" sz="1800" dirty="0"/>
              <a:t> </a:t>
            </a:r>
            <a:r>
              <a:rPr lang="en-GB" sz="1800" b="1" dirty="0"/>
              <a:t>BY</a:t>
            </a:r>
            <a:r>
              <a:rPr lang="en-GB" sz="1800" dirty="0"/>
              <a:t> </a:t>
            </a:r>
            <a:r>
              <a:rPr lang="en-GB" sz="1800" b="1" dirty="0"/>
              <a:t>and LIMIT</a:t>
            </a:r>
            <a:r>
              <a:rPr lang="en-GB" sz="1800" dirty="0"/>
              <a:t>: Restricted the number of rows returned and Sorted results.</a:t>
            </a:r>
          </a:p>
          <a:p>
            <a:r>
              <a:rPr lang="en-GB" sz="1800" b="1" dirty="0"/>
              <a:t>JOINs</a:t>
            </a:r>
            <a:r>
              <a:rPr lang="en-GB" sz="1800" dirty="0"/>
              <a:t>: Merged data from different tables to </a:t>
            </a:r>
            <a:r>
              <a:rPr lang="en-GB" sz="1800" dirty="0" err="1"/>
              <a:t>analyze</a:t>
            </a:r>
            <a:r>
              <a:rPr lang="en-GB" sz="1800" dirty="0"/>
              <a:t> combined information like booster versions and landing outcomes.</a:t>
            </a:r>
          </a:p>
          <a:p>
            <a:r>
              <a:rPr lang="en-GB" sz="1800" b="1" dirty="0"/>
              <a:t>Aggregation</a:t>
            </a:r>
            <a:r>
              <a:rPr lang="en-GB" sz="1800" dirty="0"/>
              <a:t>: Calculated average, maximum, or minimum payload mass or number of successful launches.</a:t>
            </a:r>
          </a:p>
          <a:p>
            <a:r>
              <a:rPr lang="en-GB" sz="1800" b="1" dirty="0"/>
              <a:t>Filtering</a:t>
            </a:r>
            <a:r>
              <a:rPr lang="en-GB" sz="1800" dirty="0"/>
              <a:t> </a:t>
            </a:r>
            <a:r>
              <a:rPr lang="en-GB" sz="1800" b="1" dirty="0"/>
              <a:t>using LIKE</a:t>
            </a:r>
            <a:r>
              <a:rPr lang="en-GB" sz="1800" dirty="0"/>
              <a:t>: Filtered text patterns such as payloads containing "Starlink".</a:t>
            </a:r>
          </a:p>
          <a:p>
            <a:r>
              <a:rPr lang="en-GB" sz="1800" b="1" dirty="0"/>
              <a:t>Subqueries</a:t>
            </a:r>
            <a:r>
              <a:rPr lang="en-GB" sz="1800" dirty="0"/>
              <a:t>: Used to filter or calculate values based on nested SELECT statements.</a:t>
            </a:r>
            <a:endParaRPr lang="en-US" sz="1800" dirty="0"/>
          </a:p>
          <a:p>
            <a:endParaRPr lang="en-US" sz="1100" dirty="0"/>
          </a:p>
          <a:p>
            <a:endParaRPr lang="en-US" sz="11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B58A5CAB-8059-9656-81CE-C675DB98178A}"/>
              </a:ext>
            </a:extLst>
          </p:cNvPr>
          <p:cNvSpPr txBox="1">
            <a:spLocks/>
          </p:cNvSpPr>
          <p:nvPr/>
        </p:nvSpPr>
        <p:spPr>
          <a:xfrm>
            <a:off x="770011" y="5202810"/>
            <a:ext cx="8975652" cy="5505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hlinkClick r:id="rId3"/>
              </a:rPr>
              <a:t>https://github.com/Noura-DS/IBM_FINAL_PROJECT</a:t>
            </a:r>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1000811" cy="3689797"/>
          </a:xfrm>
          <a:prstGeom prst="rect">
            <a:avLst/>
          </a:prstGeom>
        </p:spPr>
        <p:txBody>
          <a:bodyPr>
            <a:normAutofit fontScale="92500"/>
          </a:bodyPr>
          <a:lstStyle/>
          <a:p>
            <a:pPr>
              <a:buNone/>
            </a:pPr>
            <a:r>
              <a:rPr lang="en-GB" sz="2200" b="1" dirty="0"/>
              <a:t>Map Objects Added:</a:t>
            </a:r>
            <a:endParaRPr lang="en-GB" sz="2200" dirty="0"/>
          </a:p>
          <a:p>
            <a:pPr>
              <a:buFont typeface="Arial" panose="020B0604020202020204" pitchFamily="34" charset="0"/>
              <a:buChar char="•"/>
            </a:pPr>
            <a:r>
              <a:rPr lang="en-GB" sz="2200" b="1" dirty="0"/>
              <a:t>Base Map:</a:t>
            </a:r>
            <a:r>
              <a:rPr lang="en-GB" sz="2200" dirty="0"/>
              <a:t> </a:t>
            </a:r>
            <a:r>
              <a:rPr lang="en-GB" sz="2200" dirty="0" err="1"/>
              <a:t>Centered</a:t>
            </a:r>
            <a:r>
              <a:rPr lang="en-GB" sz="2200" dirty="0"/>
              <a:t> around the average coordinates of SpaceX launch sites.</a:t>
            </a:r>
          </a:p>
          <a:p>
            <a:pPr>
              <a:buFont typeface="Arial" panose="020B0604020202020204" pitchFamily="34" charset="0"/>
              <a:buChar char="•"/>
            </a:pPr>
            <a:r>
              <a:rPr lang="en-GB" sz="2200" b="1" dirty="0"/>
              <a:t>Markers:</a:t>
            </a:r>
            <a:r>
              <a:rPr lang="en-GB" sz="2200" dirty="0"/>
              <a:t> Placed at each launch site with popups showing site name and launch success stats.</a:t>
            </a:r>
          </a:p>
          <a:p>
            <a:pPr>
              <a:buFont typeface="Arial" panose="020B0604020202020204" pitchFamily="34" charset="0"/>
              <a:buChar char="•"/>
            </a:pPr>
            <a:r>
              <a:rPr lang="en-GB" sz="2200" b="1" dirty="0"/>
              <a:t>Circles:</a:t>
            </a:r>
            <a:r>
              <a:rPr lang="en-GB" sz="2200" dirty="0"/>
              <a:t> </a:t>
            </a:r>
            <a:r>
              <a:rPr lang="en-GB" sz="2200" dirty="0" err="1"/>
              <a:t>Colored</a:t>
            </a:r>
            <a:r>
              <a:rPr lang="en-GB" sz="2200" dirty="0"/>
              <a:t> by success rate (e.g., green for high, red for low) to highlight performance visually.</a:t>
            </a:r>
          </a:p>
          <a:p>
            <a:pPr>
              <a:buFont typeface="Arial" panose="020B0604020202020204" pitchFamily="34" charset="0"/>
              <a:buChar char="•"/>
            </a:pPr>
            <a:r>
              <a:rPr lang="en-GB" sz="2200" b="1" dirty="0"/>
              <a:t>Circle Markers:</a:t>
            </a:r>
            <a:r>
              <a:rPr lang="en-GB" sz="2200" dirty="0"/>
              <a:t> Represented individual launches; color-coded by success/failure.</a:t>
            </a:r>
          </a:p>
          <a:p>
            <a:pPr>
              <a:buFont typeface="Arial" panose="020B0604020202020204" pitchFamily="34" charset="0"/>
              <a:buChar char="•"/>
            </a:pPr>
            <a:r>
              <a:rPr lang="en-GB" sz="2200" b="1" dirty="0"/>
              <a:t>Popups:</a:t>
            </a:r>
            <a:r>
              <a:rPr lang="en-GB" sz="2200" dirty="0"/>
              <a:t> Displayed additional data like payload mass, orbit, and outcome on click.</a:t>
            </a:r>
          </a:p>
          <a:p>
            <a:pPr>
              <a:buFont typeface="Arial" panose="020B0604020202020204" pitchFamily="34" charset="0"/>
              <a:buChar char="•"/>
            </a:pPr>
            <a:r>
              <a:rPr lang="en-GB" sz="2200" b="1" dirty="0"/>
              <a:t>Layer Control:</a:t>
            </a:r>
            <a:r>
              <a:rPr lang="en-GB" sz="2200" dirty="0"/>
              <a:t> Enabled toggling between launch sites and individual launches for better interactivity.</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add this because we want to </a:t>
            </a:r>
            <a:r>
              <a:rPr lang="en-GB" sz="2200" dirty="0">
                <a:solidFill>
                  <a:schemeClr val="accent3">
                    <a:lumMod val="25000"/>
                  </a:schemeClr>
                </a:solidFill>
                <a:latin typeface="Abadi" panose="020B0604020104020204" pitchFamily="34" charset="0"/>
              </a:rPr>
              <a:t>to give users a geographic overview of all SpaceX launch sites and make the map interactive and informative with minimal clutter.</a:t>
            </a:r>
            <a:endParaRPr lang="en-US" sz="2200" dirty="0"/>
          </a:p>
          <a:p>
            <a:endParaRPr lang="en-US" sz="105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9" name="Content Placeholder 4">
            <a:extLst>
              <a:ext uri="{FF2B5EF4-FFF2-40B4-BE49-F238E27FC236}">
                <a16:creationId xmlns:a16="http://schemas.microsoft.com/office/drawing/2014/main" id="{0CA49236-9062-DADE-F06B-D5CFF4B4235C}"/>
              </a:ext>
            </a:extLst>
          </p:cNvPr>
          <p:cNvSpPr txBox="1">
            <a:spLocks/>
          </p:cNvSpPr>
          <p:nvPr/>
        </p:nvSpPr>
        <p:spPr>
          <a:xfrm>
            <a:off x="770011" y="5478085"/>
            <a:ext cx="8975652" cy="5505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hlinkClick r:id="rId3"/>
              </a:rPr>
              <a:t>https://github.com/Noura-DS/IBM_FINAL_PROJECT</a:t>
            </a:r>
            <a:endParaRPr lang="en-US" dirty="0"/>
          </a:p>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7" name="Rectangle 3">
            <a:extLst>
              <a:ext uri="{FF2B5EF4-FFF2-40B4-BE49-F238E27FC236}">
                <a16:creationId xmlns:a16="http://schemas.microsoft.com/office/drawing/2014/main" id="{ACD23B64-9FBE-A695-A9FE-29B38519110E}"/>
              </a:ext>
            </a:extLst>
          </p:cNvPr>
          <p:cNvSpPr>
            <a:spLocks noGrp="1" noChangeArrowheads="1"/>
          </p:cNvSpPr>
          <p:nvPr>
            <p:ph idx="4294967295"/>
          </p:nvPr>
        </p:nvSpPr>
        <p:spPr bwMode="auto">
          <a:xfrm>
            <a:off x="332510" y="1558839"/>
            <a:ext cx="10953101"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2200" b="1" i="0" u="none" strike="noStrike" cap="none" normalizeH="0" baseline="0" dirty="0">
                <a:ln>
                  <a:noFill/>
                </a:ln>
                <a:solidFill>
                  <a:schemeClr val="tx1"/>
                </a:solidFill>
                <a:effectLst/>
                <a:latin typeface="Arial" panose="020B0604020202020204" pitchFamily="34" charset="0"/>
              </a:rPr>
              <a:t>Pie Chart:</a:t>
            </a:r>
            <a:r>
              <a:rPr kumimoji="0" lang="en-US" altLang="en-US" sz="2200" b="0" i="0" u="none" strike="noStrike" cap="none" normalizeH="0" baseline="0" dirty="0">
                <a:ln>
                  <a:noFill/>
                </a:ln>
                <a:solidFill>
                  <a:schemeClr val="tx1"/>
                </a:solidFill>
                <a:effectLst/>
                <a:latin typeface="Arial" panose="020B0604020202020204" pitchFamily="34" charset="0"/>
              </a:rPr>
              <a:t> Shows the proportion of successful vs. failed launches.</a:t>
            </a:r>
          </a:p>
          <a:p>
            <a:pPr eaLnBrk="0" fontAlgn="base" hangingPunct="0">
              <a:lnSpc>
                <a:spcPct val="100000"/>
              </a:lnSpc>
              <a:spcBef>
                <a:spcPct val="0"/>
              </a:spcBef>
              <a:spcAft>
                <a:spcPct val="0"/>
              </a:spcAft>
            </a:pPr>
            <a:r>
              <a:rPr kumimoji="0" lang="en-US" altLang="en-US" sz="2200" b="1" i="0" u="none" strike="noStrike" cap="none" normalizeH="0" baseline="0" dirty="0">
                <a:ln>
                  <a:noFill/>
                </a:ln>
                <a:solidFill>
                  <a:schemeClr val="tx1"/>
                </a:solidFill>
                <a:effectLst/>
                <a:latin typeface="Arial" panose="020B0604020202020204" pitchFamily="34" charset="0"/>
              </a:rPr>
              <a:t>Bar Chart:</a:t>
            </a:r>
            <a:r>
              <a:rPr kumimoji="0" lang="en-US" altLang="en-US" sz="2200" b="0" i="0" u="none" strike="noStrike" cap="none" normalizeH="0" baseline="0" dirty="0">
                <a:ln>
                  <a:noFill/>
                </a:ln>
                <a:solidFill>
                  <a:schemeClr val="tx1"/>
                </a:solidFill>
                <a:effectLst/>
                <a:latin typeface="Arial" panose="020B0604020202020204" pitchFamily="34" charset="0"/>
              </a:rPr>
              <a:t> Displays the number of launches per site with filters by success outcome.</a:t>
            </a:r>
          </a:p>
          <a:p>
            <a:pPr eaLnBrk="0" fontAlgn="base" hangingPunct="0">
              <a:lnSpc>
                <a:spcPct val="100000"/>
              </a:lnSpc>
              <a:spcBef>
                <a:spcPct val="0"/>
              </a:spcBef>
              <a:spcAft>
                <a:spcPct val="0"/>
              </a:spcAft>
            </a:pPr>
            <a:r>
              <a:rPr kumimoji="0" lang="en-US" altLang="en-US" sz="2200" b="1" i="0" u="none" strike="noStrike" cap="none" normalizeH="0" baseline="0" dirty="0">
                <a:ln>
                  <a:noFill/>
                </a:ln>
                <a:solidFill>
                  <a:schemeClr val="tx1"/>
                </a:solidFill>
                <a:effectLst/>
                <a:latin typeface="Arial" panose="020B0604020202020204" pitchFamily="34" charset="0"/>
              </a:rPr>
              <a:t>Scatter Plot:</a:t>
            </a:r>
            <a:r>
              <a:rPr kumimoji="0" lang="en-US" altLang="en-US" sz="2200" b="0" i="0" u="none" strike="noStrike" cap="none" normalizeH="0" baseline="0" dirty="0">
                <a:ln>
                  <a:noFill/>
                </a:ln>
                <a:solidFill>
                  <a:schemeClr val="tx1"/>
                </a:solidFill>
                <a:effectLst/>
                <a:latin typeface="Arial" panose="020B0604020202020204" pitchFamily="34" charset="0"/>
              </a:rPr>
              <a:t> Visualizes correlation between payload mass and launch success, color-coded by booster version.</a:t>
            </a:r>
          </a:p>
          <a:p>
            <a:pPr eaLnBrk="0" fontAlgn="base" hangingPunct="0">
              <a:lnSpc>
                <a:spcPct val="100000"/>
              </a:lnSpc>
              <a:spcBef>
                <a:spcPct val="0"/>
              </a:spcBef>
              <a:spcAft>
                <a:spcPct val="0"/>
              </a:spcAft>
            </a:pPr>
            <a:r>
              <a:rPr kumimoji="0" lang="en-US" altLang="en-US" sz="2200" b="1" i="0" u="none" strike="noStrike" cap="none" normalizeH="0" baseline="0" dirty="0">
                <a:ln>
                  <a:noFill/>
                </a:ln>
                <a:solidFill>
                  <a:schemeClr val="tx1"/>
                </a:solidFill>
                <a:effectLst/>
                <a:latin typeface="Arial" panose="020B0604020202020204" pitchFamily="34" charset="0"/>
              </a:rPr>
              <a:t>Dropdown Menus:</a:t>
            </a:r>
            <a:r>
              <a:rPr kumimoji="0" lang="en-US" altLang="en-US" sz="2200" b="0" i="0" u="none" strike="noStrike" cap="none" normalizeH="0" baseline="0" dirty="0">
                <a:ln>
                  <a:noFill/>
                </a:ln>
                <a:solidFill>
                  <a:schemeClr val="tx1"/>
                </a:solidFill>
                <a:effectLst/>
                <a:latin typeface="Arial" panose="020B0604020202020204" pitchFamily="34" charset="0"/>
              </a:rPr>
              <a:t> Allow users to select a launch site or filter by payload range.</a:t>
            </a:r>
          </a:p>
          <a:p>
            <a:pPr eaLnBrk="0" fontAlgn="base" hangingPunct="0">
              <a:lnSpc>
                <a:spcPct val="100000"/>
              </a:lnSpc>
              <a:spcBef>
                <a:spcPct val="0"/>
              </a:spcBef>
              <a:spcAft>
                <a:spcPct val="0"/>
              </a:spcAft>
            </a:pPr>
            <a:r>
              <a:rPr kumimoji="0" lang="en-US" altLang="en-US" sz="2200" b="1" i="0" u="none" strike="noStrike" cap="none" normalizeH="0" baseline="0" dirty="0">
                <a:ln>
                  <a:noFill/>
                </a:ln>
                <a:solidFill>
                  <a:schemeClr val="tx1"/>
                </a:solidFill>
                <a:effectLst/>
                <a:latin typeface="Arial" panose="020B0604020202020204" pitchFamily="34" charset="0"/>
              </a:rPr>
              <a:t>Range Slider:</a:t>
            </a:r>
            <a:r>
              <a:rPr kumimoji="0" lang="en-US" altLang="en-US" sz="2200" b="0" i="0" u="none" strike="noStrike" cap="none" normalizeH="0" baseline="0" dirty="0">
                <a:ln>
                  <a:noFill/>
                </a:ln>
                <a:solidFill>
                  <a:schemeClr val="tx1"/>
                </a:solidFill>
                <a:effectLst/>
                <a:latin typeface="Arial" panose="020B0604020202020204" pitchFamily="34" charset="0"/>
              </a:rPr>
              <a:t> Lets users filter data by payload mass range dynamically.</a:t>
            </a:r>
          </a:p>
        </p:txBody>
      </p:sp>
      <p:sp>
        <p:nvSpPr>
          <p:cNvPr id="9" name="Rectangle 3">
            <a:extLst>
              <a:ext uri="{FF2B5EF4-FFF2-40B4-BE49-F238E27FC236}">
                <a16:creationId xmlns:a16="http://schemas.microsoft.com/office/drawing/2014/main" id="{88387804-E9BE-C002-F4F3-0C223C8E31D7}"/>
              </a:ext>
            </a:extLst>
          </p:cNvPr>
          <p:cNvSpPr txBox="1">
            <a:spLocks noChangeArrowheads="1"/>
          </p:cNvSpPr>
          <p:nvPr/>
        </p:nvSpPr>
        <p:spPr bwMode="auto">
          <a:xfrm>
            <a:off x="332510" y="3921931"/>
            <a:ext cx="1095310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GB" altLang="en-US" sz="2200" dirty="0">
                <a:latin typeface="Arial" panose="020B0604020202020204" pitchFamily="34" charset="0"/>
              </a:rPr>
              <a:t>These where added to allow users to explore launch performance from different angles and support interactive analysis making insights visually accessible for technical and non-technical stakeholders.</a:t>
            </a:r>
            <a:endParaRPr lang="en-US" altLang="en-US" sz="2200" dirty="0">
              <a:latin typeface="Arial" panose="020B0604020202020204" pitchFamily="34" charset="0"/>
            </a:endParaRPr>
          </a:p>
        </p:txBody>
      </p:sp>
      <p:sp>
        <p:nvSpPr>
          <p:cNvPr id="10" name="Content Placeholder 4">
            <a:extLst>
              <a:ext uri="{FF2B5EF4-FFF2-40B4-BE49-F238E27FC236}">
                <a16:creationId xmlns:a16="http://schemas.microsoft.com/office/drawing/2014/main" id="{ABBD8604-DBCA-4373-F117-BBC86930B169}"/>
              </a:ext>
            </a:extLst>
          </p:cNvPr>
          <p:cNvSpPr txBox="1">
            <a:spLocks/>
          </p:cNvSpPr>
          <p:nvPr/>
        </p:nvSpPr>
        <p:spPr>
          <a:xfrm>
            <a:off x="770011" y="5478085"/>
            <a:ext cx="8975652" cy="5505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hlinkClick r:id="rId3"/>
              </a:rPr>
              <a:t>https://github.com/Noura-DS/IBM_FINAL_PROJECT</a:t>
            </a:r>
            <a:endParaRPr lang="en-US" dirty="0"/>
          </a:p>
          <a:p>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7006" y="1380967"/>
            <a:ext cx="9745589" cy="4351338"/>
          </a:xfrm>
          <a:prstGeom prst="rect">
            <a:avLst/>
          </a:prstGeom>
        </p:spPr>
        <p:txBody>
          <a:bodyPr>
            <a:normAutofit fontScale="62500" lnSpcReduction="20000"/>
          </a:bodyPr>
          <a:lstStyle/>
          <a:p>
            <a:pPr>
              <a:buNone/>
            </a:pPr>
            <a:r>
              <a:rPr lang="en-GB" b="1" dirty="0"/>
              <a:t>Model Development Process</a:t>
            </a:r>
          </a:p>
          <a:p>
            <a:pPr>
              <a:buFont typeface="+mj-lt"/>
              <a:buAutoNum type="arabicPeriod"/>
            </a:pPr>
            <a:r>
              <a:rPr lang="en-GB" sz="2600" b="1" dirty="0"/>
              <a:t>Data Preprocessing</a:t>
            </a:r>
            <a:endParaRPr lang="en-GB" sz="2600" dirty="0"/>
          </a:p>
          <a:p>
            <a:pPr marL="742950" lvl="1" indent="-285750">
              <a:buFont typeface="+mj-lt"/>
              <a:buAutoNum type="arabicPeriod"/>
            </a:pPr>
            <a:r>
              <a:rPr lang="en-GB" dirty="0"/>
              <a:t>Cleaned data (missing values, outliers)</a:t>
            </a:r>
          </a:p>
          <a:p>
            <a:pPr marL="742950" lvl="1" indent="-285750">
              <a:buFont typeface="+mj-lt"/>
              <a:buAutoNum type="arabicPeriod"/>
            </a:pPr>
            <a:r>
              <a:rPr lang="en-GB" dirty="0"/>
              <a:t>Standardized and normalized features </a:t>
            </a:r>
          </a:p>
          <a:p>
            <a:pPr>
              <a:buFont typeface="+mj-lt"/>
              <a:buAutoNum type="arabicPeriod"/>
            </a:pPr>
            <a:r>
              <a:rPr lang="en-GB" sz="2600" b="1" dirty="0"/>
              <a:t>Model Selection</a:t>
            </a:r>
            <a:endParaRPr lang="en-GB" sz="2600" dirty="0"/>
          </a:p>
          <a:p>
            <a:pPr marL="742950" lvl="1" indent="-285750">
              <a:buFont typeface="+mj-lt"/>
              <a:buAutoNum type="arabicPeriod"/>
            </a:pPr>
            <a:r>
              <a:rPr lang="en-GB" dirty="0"/>
              <a:t>Tried several classification models such as </a:t>
            </a:r>
            <a:r>
              <a:rPr lang="en-GB" b="1" dirty="0"/>
              <a:t>Logistic Regression</a:t>
            </a:r>
            <a:r>
              <a:rPr lang="en-GB" dirty="0"/>
              <a:t>, </a:t>
            </a:r>
            <a:r>
              <a:rPr lang="en-GB" b="1" dirty="0"/>
              <a:t>Decision Trees</a:t>
            </a:r>
            <a:r>
              <a:rPr lang="en-GB" dirty="0"/>
              <a:t>, </a:t>
            </a:r>
            <a:r>
              <a:rPr lang="en-GB" b="1" dirty="0"/>
              <a:t>Random Forest</a:t>
            </a:r>
            <a:r>
              <a:rPr lang="en-GB" dirty="0"/>
              <a:t>, and </a:t>
            </a:r>
            <a:r>
              <a:rPr lang="en-GB" b="1" dirty="0"/>
              <a:t>Support Vector Machines (SVM)</a:t>
            </a:r>
            <a:endParaRPr lang="en-GB" dirty="0"/>
          </a:p>
          <a:p>
            <a:pPr marL="742950" lvl="1" indent="-285750">
              <a:buFont typeface="+mj-lt"/>
              <a:buAutoNum type="arabicPeriod"/>
            </a:pPr>
            <a:r>
              <a:rPr lang="en-GB" dirty="0"/>
              <a:t>Used </a:t>
            </a:r>
            <a:r>
              <a:rPr lang="en-GB" b="1" dirty="0" err="1"/>
              <a:t>GridSearchCV</a:t>
            </a:r>
            <a:r>
              <a:rPr lang="en-GB" dirty="0"/>
              <a:t> for hyperparameter tuning</a:t>
            </a:r>
          </a:p>
          <a:p>
            <a:pPr>
              <a:buFont typeface="+mj-lt"/>
              <a:buAutoNum type="arabicPeriod"/>
            </a:pPr>
            <a:r>
              <a:rPr lang="en-GB" sz="2600" b="1" dirty="0"/>
              <a:t>Model Training</a:t>
            </a:r>
            <a:endParaRPr lang="en-GB" sz="2600" dirty="0"/>
          </a:p>
          <a:p>
            <a:pPr marL="742950" lvl="1" indent="-285750">
              <a:buFont typeface="+mj-lt"/>
              <a:buAutoNum type="arabicPeriod"/>
            </a:pPr>
            <a:r>
              <a:rPr lang="en-GB" dirty="0"/>
              <a:t>Split data into </a:t>
            </a:r>
            <a:r>
              <a:rPr lang="en-GB" b="1" dirty="0"/>
              <a:t>training</a:t>
            </a:r>
            <a:r>
              <a:rPr lang="en-GB" dirty="0"/>
              <a:t> and </a:t>
            </a:r>
            <a:r>
              <a:rPr lang="en-GB" b="1" dirty="0"/>
              <a:t>testing</a:t>
            </a:r>
            <a:r>
              <a:rPr lang="en-GB" dirty="0"/>
              <a:t> sets (80% training, 20% testing)</a:t>
            </a:r>
          </a:p>
          <a:p>
            <a:pPr marL="742950" lvl="1" indent="-285750">
              <a:buFont typeface="+mj-lt"/>
              <a:buAutoNum type="arabicPeriod"/>
            </a:pPr>
            <a:r>
              <a:rPr lang="en-GB" dirty="0"/>
              <a:t>Trained multiple models on the training set</a:t>
            </a:r>
          </a:p>
          <a:p>
            <a:pPr>
              <a:buFont typeface="+mj-lt"/>
              <a:buAutoNum type="arabicPeriod"/>
            </a:pPr>
            <a:r>
              <a:rPr lang="en-GB" sz="2600" b="1" dirty="0"/>
              <a:t>Model Evaluation</a:t>
            </a:r>
            <a:endParaRPr lang="en-GB" sz="2600" dirty="0"/>
          </a:p>
          <a:p>
            <a:pPr marL="742950" lvl="1" indent="-285750">
              <a:buFont typeface="+mj-lt"/>
              <a:buAutoNum type="arabicPeriod"/>
            </a:pPr>
            <a:r>
              <a:rPr lang="en-GB" dirty="0"/>
              <a:t>Used evaluation metrics such as </a:t>
            </a:r>
            <a:r>
              <a:rPr lang="en-GB" b="1" dirty="0"/>
              <a:t>accuracy</a:t>
            </a:r>
            <a:r>
              <a:rPr lang="en-GB" dirty="0"/>
              <a:t>, </a:t>
            </a:r>
            <a:r>
              <a:rPr lang="en-GB" b="1" dirty="0"/>
              <a:t>precision</a:t>
            </a:r>
            <a:r>
              <a:rPr lang="en-GB" dirty="0"/>
              <a:t>, </a:t>
            </a:r>
            <a:r>
              <a:rPr lang="en-GB" b="1" dirty="0"/>
              <a:t>recall</a:t>
            </a:r>
            <a:r>
              <a:rPr lang="en-GB" dirty="0"/>
              <a:t>, </a:t>
            </a:r>
            <a:r>
              <a:rPr lang="en-GB" b="1" dirty="0"/>
              <a:t>F1 score</a:t>
            </a:r>
            <a:r>
              <a:rPr lang="en-GB" dirty="0"/>
              <a:t>, and </a:t>
            </a:r>
            <a:r>
              <a:rPr lang="en-GB" b="1" dirty="0"/>
              <a:t>ROC-AUC</a:t>
            </a:r>
            <a:endParaRPr lang="en-GB" dirty="0"/>
          </a:p>
          <a:p>
            <a:pPr marL="742950" lvl="1" indent="-285750">
              <a:buFont typeface="+mj-lt"/>
              <a:buAutoNum type="arabicPeriod"/>
            </a:pPr>
            <a:r>
              <a:rPr lang="en-GB" dirty="0"/>
              <a:t>Compared model performance to select the best-performing model</a:t>
            </a:r>
          </a:p>
          <a:p>
            <a:pPr>
              <a:buFont typeface="+mj-lt"/>
              <a:buAutoNum type="arabicPeriod"/>
            </a:pPr>
            <a:r>
              <a:rPr lang="en-GB" sz="2600" b="1" dirty="0"/>
              <a:t>Model Improvement</a:t>
            </a:r>
            <a:endParaRPr lang="en-GB" sz="2600" dirty="0"/>
          </a:p>
          <a:p>
            <a:pPr marL="742950" lvl="1" indent="-285750">
              <a:buFont typeface="+mj-lt"/>
              <a:buAutoNum type="arabicPeriod"/>
            </a:pPr>
            <a:r>
              <a:rPr lang="en-GB" dirty="0"/>
              <a:t>Fine-tuned the best model using cross-validation and optimized hyperparameters</a:t>
            </a:r>
          </a:p>
          <a:p>
            <a:pPr marL="742950" lvl="1" indent="-285750">
              <a:buFont typeface="+mj-lt"/>
              <a:buAutoNum type="arabicPeriod"/>
            </a:pPr>
            <a:r>
              <a:rPr lang="en-GB" dirty="0"/>
              <a:t>Implemented </a:t>
            </a:r>
            <a:r>
              <a:rPr lang="en-GB" b="1" dirty="0"/>
              <a:t>feature engineering</a:t>
            </a:r>
            <a:r>
              <a:rPr lang="en-GB" dirty="0"/>
              <a:t> to improve model accuracy</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4714408"/>
            <a:ext cx="4901427" cy="425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6" name="Title 1">
            <a:extLst>
              <a:ext uri="{FF2B5EF4-FFF2-40B4-BE49-F238E27FC236}">
                <a16:creationId xmlns:a16="http://schemas.microsoft.com/office/drawing/2014/main" id="{E4F848CB-F81D-5E01-5844-43E0100F8923}"/>
              </a:ext>
            </a:extLst>
          </p:cNvPr>
          <p:cNvSpPr txBox="1">
            <a:spLocks/>
          </p:cNvSpPr>
          <p:nvPr/>
        </p:nvSpPr>
        <p:spPr>
          <a:xfrm>
            <a:off x="838200" y="1993036"/>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sz="1050" dirty="0">
              <a:solidFill>
                <a:srgbClr val="0B49CB"/>
              </a:solidFill>
            </a:endParaRPr>
          </a:p>
        </p:txBody>
      </p:sp>
      <p:sp>
        <p:nvSpPr>
          <p:cNvPr id="3" name="Rectangle 2">
            <a:extLst>
              <a:ext uri="{FF2B5EF4-FFF2-40B4-BE49-F238E27FC236}">
                <a16:creationId xmlns:a16="http://schemas.microsoft.com/office/drawing/2014/main" id="{046CA8D4-11D9-F779-A97F-59D2468330C0}"/>
              </a:ext>
            </a:extLst>
          </p:cNvPr>
          <p:cNvSpPr>
            <a:spLocks noChangeArrowheads="1"/>
          </p:cNvSpPr>
          <p:nvPr/>
        </p:nvSpPr>
        <p:spPr bwMode="auto">
          <a:xfrm>
            <a:off x="532016" y="2153967"/>
            <a:ext cx="1075359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classification models were trained and evaluated using a train-test split approach. </a:t>
            </a:r>
            <a:r>
              <a:rPr kumimoji="0" lang="en-US" altLang="en-US" sz="1800" b="0" i="0" u="none" strike="noStrike" cap="none" normalizeH="0" baseline="0" dirty="0" err="1">
                <a:ln>
                  <a:noFill/>
                </a:ln>
                <a:solidFill>
                  <a:schemeClr val="tx1"/>
                </a:solidFill>
                <a:effectLst/>
                <a:latin typeface="Arial" panose="020B0604020202020204" pitchFamily="34" charset="0"/>
              </a:rPr>
              <a:t>GridSearchCV</a:t>
            </a:r>
            <a:r>
              <a:rPr kumimoji="0" lang="en-US" altLang="en-US" sz="1800" b="0" i="0" u="none" strike="noStrike" cap="none" normalizeH="0" baseline="0" dirty="0">
                <a:ln>
                  <a:noFill/>
                </a:ln>
                <a:solidFill>
                  <a:schemeClr val="tx1"/>
                </a:solidFill>
                <a:effectLst/>
                <a:latin typeface="Arial" panose="020B0604020202020204" pitchFamily="34" charset="0"/>
              </a:rPr>
              <a:t> was used to find the optimal hyperparameters for each model. After comparing the performance of several classifiers, the </a:t>
            </a:r>
            <a:r>
              <a:rPr kumimoji="0" lang="en-US" altLang="en-US" sz="1800" b="0" i="0" u="none" strike="noStrike" cap="none" normalizeH="0" baseline="0" dirty="0" err="1">
                <a:ln>
                  <a:noFill/>
                </a:ln>
                <a:solidFill>
                  <a:schemeClr val="tx1"/>
                </a:solidFill>
                <a:effectLst/>
                <a:latin typeface="Arial" panose="020B0604020202020204" pitchFamily="34" charset="0"/>
              </a:rPr>
              <a:t>DecisionTreeClassifier</a:t>
            </a:r>
            <a:r>
              <a:rPr kumimoji="0" lang="en-US" altLang="en-US" sz="1800" b="0" i="0" u="none" strike="noStrike" cap="none" normalizeH="0" baseline="0" dirty="0">
                <a:ln>
                  <a:noFill/>
                </a:ln>
                <a:solidFill>
                  <a:schemeClr val="tx1"/>
                </a:solidFill>
                <a:effectLst/>
                <a:latin typeface="Arial" panose="020B0604020202020204" pitchFamily="34" charset="0"/>
              </a:rPr>
              <a:t> achieved the best results with a training accuracy of 88.9% and a test accuracy of 94%, along with an F1-score of 88.21%. This model was selected as the final model due to its strong balance between accuracy and interpretability, making it a suitable choice for further analysis or deployment.</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line of dots with orange and blue dots&#10;&#10;AI-generated content may be incorrect.">
            <a:extLst>
              <a:ext uri="{FF2B5EF4-FFF2-40B4-BE49-F238E27FC236}">
                <a16:creationId xmlns:a16="http://schemas.microsoft.com/office/drawing/2014/main" id="{BCD62B55-DD69-6662-C9DD-F4EE37E8DAFB}"/>
              </a:ext>
            </a:extLst>
          </p:cNvPr>
          <p:cNvPicPr>
            <a:picLocks noChangeAspect="1"/>
          </p:cNvPicPr>
          <p:nvPr/>
        </p:nvPicPr>
        <p:blipFill>
          <a:blip r:embed="rId3"/>
          <a:stretch>
            <a:fillRect/>
          </a:stretch>
        </p:blipFill>
        <p:spPr>
          <a:xfrm>
            <a:off x="801055" y="1685449"/>
            <a:ext cx="10656917" cy="2088208"/>
          </a:xfrm>
          <a:prstGeom prst="rect">
            <a:avLst/>
          </a:prstGeom>
        </p:spPr>
      </p:pic>
      <p:sp>
        <p:nvSpPr>
          <p:cNvPr id="7" name="TextBox 6">
            <a:extLst>
              <a:ext uri="{FF2B5EF4-FFF2-40B4-BE49-F238E27FC236}">
                <a16:creationId xmlns:a16="http://schemas.microsoft.com/office/drawing/2014/main" id="{C1DD5B58-B646-4F69-A513-04B193675F10}"/>
              </a:ext>
            </a:extLst>
          </p:cNvPr>
          <p:cNvSpPr txBox="1"/>
          <p:nvPr/>
        </p:nvSpPr>
        <p:spPr>
          <a:xfrm>
            <a:off x="801055" y="4465881"/>
            <a:ext cx="7963593" cy="1323439"/>
          </a:xfrm>
          <a:prstGeom prst="rect">
            <a:avLst/>
          </a:prstGeom>
          <a:noFill/>
        </p:spPr>
        <p:txBody>
          <a:bodyPr wrap="square" rtlCol="0">
            <a:spAutoFit/>
          </a:bodyPr>
          <a:lstStyle/>
          <a:p>
            <a:r>
              <a:rPr lang="en-US" sz="2000" dirty="0"/>
              <a:t>T</a:t>
            </a:r>
            <a:r>
              <a:rPr lang="en-GB" sz="2000" dirty="0"/>
              <a:t>he plot shows that launch sites with a higher number of flights tend to have higher success rates. For example, CCAFS SLC 40 shows more successes as the flight number increases, while VAFB SLC 4E has fewer successful launches at higher flight numbers.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descr="A white background with colorful dots&#10;&#10;AI-generated content may be incorrect.">
            <a:extLst>
              <a:ext uri="{FF2B5EF4-FFF2-40B4-BE49-F238E27FC236}">
                <a16:creationId xmlns:a16="http://schemas.microsoft.com/office/drawing/2014/main" id="{1EABAEDC-E3B7-C416-B96C-3B26A84A79DF}"/>
              </a:ext>
            </a:extLst>
          </p:cNvPr>
          <p:cNvPicPr>
            <a:picLocks noChangeAspect="1"/>
          </p:cNvPicPr>
          <p:nvPr/>
        </p:nvPicPr>
        <p:blipFill>
          <a:blip r:embed="rId3"/>
          <a:stretch>
            <a:fillRect/>
          </a:stretch>
        </p:blipFill>
        <p:spPr>
          <a:xfrm>
            <a:off x="838200" y="1859110"/>
            <a:ext cx="10515600" cy="2060517"/>
          </a:xfrm>
          <a:prstGeom prst="rect">
            <a:avLst/>
          </a:prstGeom>
        </p:spPr>
      </p:pic>
      <p:sp>
        <p:nvSpPr>
          <p:cNvPr id="13" name="Rectangle 6">
            <a:extLst>
              <a:ext uri="{FF2B5EF4-FFF2-40B4-BE49-F238E27FC236}">
                <a16:creationId xmlns:a16="http://schemas.microsoft.com/office/drawing/2014/main" id="{710CC9A1-6F0D-0C86-8017-92419D6AFF46}"/>
              </a:ext>
            </a:extLst>
          </p:cNvPr>
          <p:cNvSpPr>
            <a:spLocks noChangeArrowheads="1"/>
          </p:cNvSpPr>
          <p:nvPr/>
        </p:nvSpPr>
        <p:spPr bwMode="auto">
          <a:xfrm>
            <a:off x="838200" y="4384473"/>
            <a:ext cx="802005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rial" panose="020B0604020202020204" pitchFamily="34" charset="0"/>
              </a:rPr>
              <a:t>The plot shows that as the flight number increases, the success rate improves, especially for CCAFS SLC 40. In early flights, this site had more failures, but later flights show more consistent success. Also, higher payload mass at CCAFS SLC 40 is associated with a higher success rate.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bars&#10;&#10;AI-generated content may be incorrect.">
            <a:extLst>
              <a:ext uri="{FF2B5EF4-FFF2-40B4-BE49-F238E27FC236}">
                <a16:creationId xmlns:a16="http://schemas.microsoft.com/office/drawing/2014/main" id="{34095471-275F-F74F-2072-112071196987}"/>
              </a:ext>
            </a:extLst>
          </p:cNvPr>
          <p:cNvPicPr>
            <a:picLocks noChangeAspect="1"/>
          </p:cNvPicPr>
          <p:nvPr/>
        </p:nvPicPr>
        <p:blipFill>
          <a:blip r:embed="rId3"/>
          <a:stretch>
            <a:fillRect/>
          </a:stretch>
        </p:blipFill>
        <p:spPr>
          <a:xfrm>
            <a:off x="6136546" y="1427293"/>
            <a:ext cx="5149065" cy="4158860"/>
          </a:xfrm>
          <a:prstGeom prst="rect">
            <a:avLst/>
          </a:prstGeom>
        </p:spPr>
      </p:pic>
      <p:sp>
        <p:nvSpPr>
          <p:cNvPr id="11" name="Rectangle 4">
            <a:extLst>
              <a:ext uri="{FF2B5EF4-FFF2-40B4-BE49-F238E27FC236}">
                <a16:creationId xmlns:a16="http://schemas.microsoft.com/office/drawing/2014/main" id="{5ADA1265-F427-B4E4-7D01-44A59F79EC8E}"/>
              </a:ext>
            </a:extLst>
          </p:cNvPr>
          <p:cNvSpPr>
            <a:spLocks noChangeArrowheads="1"/>
          </p:cNvSpPr>
          <p:nvPr/>
        </p:nvSpPr>
        <p:spPr bwMode="auto">
          <a:xfrm>
            <a:off x="1828800" y="1943942"/>
            <a:ext cx="3036498" cy="1787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
        <p:nvSpPr>
          <p:cNvPr id="13" name="Rectangle 6">
            <a:extLst>
              <a:ext uri="{FF2B5EF4-FFF2-40B4-BE49-F238E27FC236}">
                <a16:creationId xmlns:a16="http://schemas.microsoft.com/office/drawing/2014/main" id="{DF4ACF2E-9E5B-6F62-6D0C-A44113453B12}"/>
              </a:ext>
            </a:extLst>
          </p:cNvPr>
          <p:cNvSpPr>
            <a:spLocks noChangeArrowheads="1"/>
          </p:cNvSpPr>
          <p:nvPr/>
        </p:nvSpPr>
        <p:spPr bwMode="auto">
          <a:xfrm>
            <a:off x="649241" y="2147075"/>
            <a:ext cx="514906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From the plot, we observed that four orbit types </a:t>
            </a:r>
            <a:r>
              <a:rPr kumimoji="0" lang="en-US" altLang="en-US" sz="1800" b="1" i="0" u="none" strike="noStrike" cap="none" normalizeH="0" baseline="0" dirty="0">
                <a:ln>
                  <a:noFill/>
                </a:ln>
                <a:solidFill>
                  <a:schemeClr val="tx1"/>
                </a:solidFill>
                <a:effectLst/>
                <a:latin typeface="Arial" panose="020B0604020202020204" pitchFamily="34" charset="0"/>
              </a:rPr>
              <a:t>ES-L1</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SSO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HEO</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GEO</a:t>
            </a:r>
            <a:r>
              <a:rPr kumimoji="0" lang="en-US" altLang="en-US" sz="1800" b="0" i="0" u="none" strike="noStrike" cap="none" normalizeH="0" baseline="0" dirty="0">
                <a:ln>
                  <a:noFill/>
                </a:ln>
                <a:solidFill>
                  <a:schemeClr val="tx1"/>
                </a:solidFill>
                <a:effectLst/>
                <a:latin typeface="Arial" panose="020B0604020202020204" pitchFamily="34" charset="0"/>
              </a:rPr>
              <a:t> </a:t>
            </a:r>
            <a:r>
              <a:rPr lang="en-US" altLang="en-US" dirty="0">
                <a:latin typeface="Arial" panose="020B0604020202020204" pitchFamily="34" charset="0"/>
              </a:rPr>
              <a:t>ac</a:t>
            </a:r>
            <a:r>
              <a:rPr kumimoji="0" lang="en-US" altLang="en-US" sz="1800" b="0" i="0" u="none" strike="noStrike" cap="none" normalizeH="0" baseline="0" dirty="0">
                <a:ln>
                  <a:noFill/>
                </a:ln>
                <a:solidFill>
                  <a:schemeClr val="tx1"/>
                </a:solidFill>
                <a:effectLst/>
                <a:latin typeface="Arial" panose="020B0604020202020204" pitchFamily="34" charset="0"/>
              </a:rPr>
              <a:t>hieved a </a:t>
            </a:r>
            <a:r>
              <a:rPr kumimoji="0" lang="en-US" altLang="en-US" sz="1800" b="1" i="0" u="none" strike="noStrike" cap="none" normalizeH="0" baseline="0" dirty="0">
                <a:ln>
                  <a:noFill/>
                </a:ln>
                <a:solidFill>
                  <a:schemeClr val="tx1"/>
                </a:solidFill>
                <a:effectLst/>
                <a:latin typeface="Arial" panose="020B0604020202020204" pitchFamily="34" charset="0"/>
              </a:rPr>
              <a:t>100% success rate</a:t>
            </a:r>
            <a:r>
              <a:rPr lang="en-US" altLang="en-US" dirty="0">
                <a:latin typeface="Arial" panose="020B0604020202020204" pitchFamily="34" charset="0"/>
              </a:rPr>
              <a:t> t</a:t>
            </a:r>
            <a:r>
              <a:rPr kumimoji="0" lang="en-US" altLang="en-US" sz="1800" b="0" i="0" u="none" strike="noStrike" cap="none" normalizeH="0" baseline="0" dirty="0">
                <a:ln>
                  <a:noFill/>
                </a:ln>
                <a:solidFill>
                  <a:schemeClr val="tx1"/>
                </a:solidFill>
                <a:effectLst/>
                <a:latin typeface="Arial" panose="020B0604020202020204" pitchFamily="34" charset="0"/>
              </a:rPr>
              <a:t>hese orbits showed the most consistent successful launches compared to others.</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white background with black text and colorful dots&#10;&#10;AI-generated content may be incorrect.">
            <a:extLst>
              <a:ext uri="{FF2B5EF4-FFF2-40B4-BE49-F238E27FC236}">
                <a16:creationId xmlns:a16="http://schemas.microsoft.com/office/drawing/2014/main" id="{0A9CBAD1-DBAB-3BD8-898C-ABA59D96A39F}"/>
              </a:ext>
            </a:extLst>
          </p:cNvPr>
          <p:cNvPicPr>
            <a:picLocks noChangeAspect="1"/>
          </p:cNvPicPr>
          <p:nvPr/>
        </p:nvPicPr>
        <p:blipFill>
          <a:blip r:embed="rId3"/>
          <a:stretch>
            <a:fillRect/>
          </a:stretch>
        </p:blipFill>
        <p:spPr>
          <a:xfrm>
            <a:off x="770011" y="1643600"/>
            <a:ext cx="10515600" cy="2132706"/>
          </a:xfrm>
          <a:prstGeom prst="rect">
            <a:avLst/>
          </a:prstGeom>
        </p:spPr>
      </p:pic>
      <p:sp>
        <p:nvSpPr>
          <p:cNvPr id="12" name="TextBox 11">
            <a:extLst>
              <a:ext uri="{FF2B5EF4-FFF2-40B4-BE49-F238E27FC236}">
                <a16:creationId xmlns:a16="http://schemas.microsoft.com/office/drawing/2014/main" id="{E5EC727E-D6CB-5F2E-8804-2919BBE7D9A9}"/>
              </a:ext>
            </a:extLst>
          </p:cNvPr>
          <p:cNvSpPr txBox="1"/>
          <p:nvPr/>
        </p:nvSpPr>
        <p:spPr>
          <a:xfrm flipV="1">
            <a:off x="6897895" y="8999212"/>
            <a:ext cx="1092815" cy="8479098"/>
          </a:xfrm>
          <a:prstGeom prst="rect">
            <a:avLst/>
          </a:prstGeom>
          <a:noFill/>
        </p:spPr>
        <p:txBody>
          <a:bodyPr wrap="square" rtlCol="0">
            <a:spAutoFit/>
          </a:bodyPr>
          <a:lstStyle/>
          <a:p>
            <a:endParaRPr lang="en-GB" sz="2000" dirty="0"/>
          </a:p>
        </p:txBody>
      </p:sp>
      <p:sp>
        <p:nvSpPr>
          <p:cNvPr id="14" name="Rectangle 2">
            <a:extLst>
              <a:ext uri="{FF2B5EF4-FFF2-40B4-BE49-F238E27FC236}">
                <a16:creationId xmlns:a16="http://schemas.microsoft.com/office/drawing/2014/main" id="{CFA50F31-8852-4BB9-26AF-88677B3084B1}"/>
              </a:ext>
            </a:extLst>
          </p:cNvPr>
          <p:cNvSpPr>
            <a:spLocks noChangeArrowheads="1"/>
          </p:cNvSpPr>
          <p:nvPr/>
        </p:nvSpPr>
        <p:spPr bwMode="auto">
          <a:xfrm rot="10800000" flipV="1">
            <a:off x="751717" y="4208675"/>
            <a:ext cx="10515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rial" panose="020B0604020202020204" pitchFamily="34" charset="0"/>
              </a:rPr>
              <a:t>From the plot, we can see that in the LEO and VLEO orbits, the success rate increases with higher flight numbers — especially after flight 60 for VLEO. However, in the GTO orbit, there is no clear relationship between flight number and success rate.</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white background with black text&#10;&#10;AI-generated content may be incorrect.">
            <a:extLst>
              <a:ext uri="{FF2B5EF4-FFF2-40B4-BE49-F238E27FC236}">
                <a16:creationId xmlns:a16="http://schemas.microsoft.com/office/drawing/2014/main" id="{24E3520F-A69D-F5F0-B847-5B8F9F490034}"/>
              </a:ext>
            </a:extLst>
          </p:cNvPr>
          <p:cNvPicPr>
            <a:picLocks noChangeAspect="1"/>
          </p:cNvPicPr>
          <p:nvPr/>
        </p:nvPicPr>
        <p:blipFill>
          <a:blip r:embed="rId3"/>
          <a:stretch>
            <a:fillRect/>
          </a:stretch>
        </p:blipFill>
        <p:spPr>
          <a:xfrm>
            <a:off x="838200" y="1643600"/>
            <a:ext cx="10515600" cy="2132706"/>
          </a:xfrm>
          <a:prstGeom prst="rect">
            <a:avLst/>
          </a:prstGeom>
        </p:spPr>
      </p:pic>
      <p:sp>
        <p:nvSpPr>
          <p:cNvPr id="7" name="Rectangle 2">
            <a:extLst>
              <a:ext uri="{FF2B5EF4-FFF2-40B4-BE49-F238E27FC236}">
                <a16:creationId xmlns:a16="http://schemas.microsoft.com/office/drawing/2014/main" id="{C5C77F48-60AC-EC9E-21F5-150B645761B7}"/>
              </a:ext>
            </a:extLst>
          </p:cNvPr>
          <p:cNvSpPr>
            <a:spLocks noChangeArrowheads="1"/>
          </p:cNvSpPr>
          <p:nvPr/>
        </p:nvSpPr>
        <p:spPr bwMode="auto">
          <a:xfrm rot="10800000" flipV="1">
            <a:off x="2057687" y="12233440"/>
            <a:ext cx="6782562" cy="413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130D509A-20EB-C8FB-A113-C94BC8F2C407}"/>
              </a:ext>
            </a:extLst>
          </p:cNvPr>
          <p:cNvSpPr>
            <a:spLocks noChangeArrowheads="1"/>
          </p:cNvSpPr>
          <p:nvPr/>
        </p:nvSpPr>
        <p:spPr bwMode="auto">
          <a:xfrm>
            <a:off x="1762298" y="7117311"/>
            <a:ext cx="7863840" cy="217488"/>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
        <p:nvSpPr>
          <p:cNvPr id="9" name="Rectangle 2">
            <a:extLst>
              <a:ext uri="{FF2B5EF4-FFF2-40B4-BE49-F238E27FC236}">
                <a16:creationId xmlns:a16="http://schemas.microsoft.com/office/drawing/2014/main" id="{E4D094EC-E67A-4343-9885-9770BF54E658}"/>
              </a:ext>
            </a:extLst>
          </p:cNvPr>
          <p:cNvSpPr>
            <a:spLocks noChangeArrowheads="1"/>
          </p:cNvSpPr>
          <p:nvPr/>
        </p:nvSpPr>
        <p:spPr bwMode="auto">
          <a:xfrm>
            <a:off x="900208" y="4438212"/>
            <a:ext cx="831029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rial" panose="020B0604020202020204" pitchFamily="34" charset="0"/>
              </a:rPr>
              <a:t>The plot shows that heavier payloads are associated with more successful landings in the Polar, LEO, and ISS orbits. However, in the GTO orbit, both successful and unsuccessful landings are observed, indicating no clear trend for landing success with heavy payloads.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blue line&#10;&#10;AI-generated content may be incorrect.">
            <a:extLst>
              <a:ext uri="{FF2B5EF4-FFF2-40B4-BE49-F238E27FC236}">
                <a16:creationId xmlns:a16="http://schemas.microsoft.com/office/drawing/2014/main" id="{2831A63C-9FF0-996F-98D7-3A6DF3F859D9}"/>
              </a:ext>
            </a:extLst>
          </p:cNvPr>
          <p:cNvPicPr>
            <a:picLocks noChangeAspect="1"/>
          </p:cNvPicPr>
          <p:nvPr/>
        </p:nvPicPr>
        <p:blipFill>
          <a:blip r:embed="rId3"/>
          <a:stretch>
            <a:fillRect/>
          </a:stretch>
        </p:blipFill>
        <p:spPr>
          <a:xfrm>
            <a:off x="5444187" y="1539411"/>
            <a:ext cx="6013785" cy="4063368"/>
          </a:xfrm>
          <a:prstGeom prst="rect">
            <a:avLst/>
          </a:prstGeom>
        </p:spPr>
      </p:pic>
      <p:sp>
        <p:nvSpPr>
          <p:cNvPr id="9" name="Rectangle 2">
            <a:extLst>
              <a:ext uri="{FF2B5EF4-FFF2-40B4-BE49-F238E27FC236}">
                <a16:creationId xmlns:a16="http://schemas.microsoft.com/office/drawing/2014/main" id="{2AF21A7E-5E55-4718-EE88-DC7F2C2AB80B}"/>
              </a:ext>
            </a:extLst>
          </p:cNvPr>
          <p:cNvSpPr>
            <a:spLocks noChangeArrowheads="1"/>
          </p:cNvSpPr>
          <p:nvPr/>
        </p:nvSpPr>
        <p:spPr bwMode="auto">
          <a:xfrm>
            <a:off x="482138" y="2307781"/>
            <a:ext cx="450549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rial" panose="020B0604020202020204" pitchFamily="34" charset="0"/>
              </a:rPr>
              <a:t>The plot shows that the yearly success rate of Falcon 9 landings has been steadily increasing since 2013 and continued to rise through 2020.</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813670" cy="684819"/>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use </a:t>
            </a:r>
            <a:r>
              <a:rPr lang="en-GB" sz="2000" dirty="0"/>
              <a:t>DISTINCT to show only unique launch sites </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10;&#10;AI-generated content may be incorrect.">
            <a:extLst>
              <a:ext uri="{FF2B5EF4-FFF2-40B4-BE49-F238E27FC236}">
                <a16:creationId xmlns:a16="http://schemas.microsoft.com/office/drawing/2014/main" id="{2D1E3045-7FDD-2871-9D06-6D8F7869A847}"/>
              </a:ext>
            </a:extLst>
          </p:cNvPr>
          <p:cNvPicPr>
            <a:picLocks noChangeAspect="1"/>
          </p:cNvPicPr>
          <p:nvPr/>
        </p:nvPicPr>
        <p:blipFill>
          <a:blip r:embed="rId3"/>
          <a:stretch>
            <a:fillRect/>
          </a:stretch>
        </p:blipFill>
        <p:spPr>
          <a:xfrm>
            <a:off x="1550571" y="2714525"/>
            <a:ext cx="3071305" cy="311280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descr="A screenshot of a computer&#10;&#10;AI-generated content may be incorrect.">
            <a:extLst>
              <a:ext uri="{FF2B5EF4-FFF2-40B4-BE49-F238E27FC236}">
                <a16:creationId xmlns:a16="http://schemas.microsoft.com/office/drawing/2014/main" id="{1B2F8195-4750-8562-FE58-9C38CEE5F6A5}"/>
              </a:ext>
            </a:extLst>
          </p:cNvPr>
          <p:cNvPicPr>
            <a:picLocks noGrp="1" noChangeAspect="1"/>
          </p:cNvPicPr>
          <p:nvPr>
            <p:ph idx="4294967295"/>
          </p:nvPr>
        </p:nvPicPr>
        <p:blipFill>
          <a:blip r:embed="rId3"/>
          <a:stretch>
            <a:fillRect/>
          </a:stretch>
        </p:blipFill>
        <p:spPr>
          <a:xfrm>
            <a:off x="770011" y="1717297"/>
            <a:ext cx="9745662" cy="3423405"/>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Content Placeholder 5" descr="A screen shot of a computer&#10;&#10;AI-generated content may be incorrect.">
            <a:extLst>
              <a:ext uri="{FF2B5EF4-FFF2-40B4-BE49-F238E27FC236}">
                <a16:creationId xmlns:a16="http://schemas.microsoft.com/office/drawing/2014/main" id="{F3E08308-43D9-8747-E970-4567CAAB4AC7}"/>
              </a:ext>
            </a:extLst>
          </p:cNvPr>
          <p:cNvPicPr>
            <a:picLocks noGrp="1" noChangeAspect="1"/>
          </p:cNvPicPr>
          <p:nvPr>
            <p:ph idx="4294967295"/>
          </p:nvPr>
        </p:nvPicPr>
        <p:blipFill>
          <a:blip r:embed="rId3"/>
          <a:stretch>
            <a:fillRect/>
          </a:stretch>
        </p:blipFill>
        <p:spPr>
          <a:xfrm>
            <a:off x="975084" y="2086501"/>
            <a:ext cx="9419701" cy="1587723"/>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6" name="Content Placeholder 5" descr="A screen shot of a computer&#10;&#10;AI-generated content may be incorrect.">
            <a:extLst>
              <a:ext uri="{FF2B5EF4-FFF2-40B4-BE49-F238E27FC236}">
                <a16:creationId xmlns:a16="http://schemas.microsoft.com/office/drawing/2014/main" id="{3C3E6978-A319-B518-739A-F4FA9533C0EB}"/>
              </a:ext>
            </a:extLst>
          </p:cNvPr>
          <p:cNvPicPr>
            <a:picLocks noGrp="1" noChangeAspect="1"/>
          </p:cNvPicPr>
          <p:nvPr>
            <p:ph idx="4294967295"/>
          </p:nvPr>
        </p:nvPicPr>
        <p:blipFill>
          <a:blip r:embed="rId3"/>
          <a:stretch>
            <a:fillRect/>
          </a:stretch>
        </p:blipFill>
        <p:spPr>
          <a:xfrm>
            <a:off x="821677" y="1927255"/>
            <a:ext cx="10063662" cy="1647218"/>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6" name="Content Placeholder 5" descr="A close-up of a computer screen&#10;&#10;AI-generated content may be incorrect.">
            <a:extLst>
              <a:ext uri="{FF2B5EF4-FFF2-40B4-BE49-F238E27FC236}">
                <a16:creationId xmlns:a16="http://schemas.microsoft.com/office/drawing/2014/main" id="{DBEE78D1-BB5D-CFEE-157F-C2796271EC8D}"/>
              </a:ext>
            </a:extLst>
          </p:cNvPr>
          <p:cNvPicPr>
            <a:picLocks noGrp="1" noChangeAspect="1"/>
          </p:cNvPicPr>
          <p:nvPr>
            <p:ph idx="4294967295"/>
          </p:nvPr>
        </p:nvPicPr>
        <p:blipFill>
          <a:blip r:embed="rId3"/>
          <a:stretch>
            <a:fillRect/>
          </a:stretch>
        </p:blipFill>
        <p:spPr>
          <a:xfrm>
            <a:off x="770011" y="1847021"/>
            <a:ext cx="9591657" cy="1665139"/>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3" name="Content Placeholder 2" descr="A computer screen with text&#10;&#10;AI-generated content may be incorrect.">
            <a:extLst>
              <a:ext uri="{FF2B5EF4-FFF2-40B4-BE49-F238E27FC236}">
                <a16:creationId xmlns:a16="http://schemas.microsoft.com/office/drawing/2014/main" id="{A94AEAF6-64AF-B880-8AB8-1F3CAA42F9CE}"/>
              </a:ext>
            </a:extLst>
          </p:cNvPr>
          <p:cNvPicPr>
            <a:picLocks noGrp="1" noChangeAspect="1"/>
          </p:cNvPicPr>
          <p:nvPr>
            <p:ph idx="4294967295"/>
          </p:nvPr>
        </p:nvPicPr>
        <p:blipFill>
          <a:blip r:embed="rId3"/>
          <a:stretch>
            <a:fillRect/>
          </a:stretch>
        </p:blipFill>
        <p:spPr>
          <a:xfrm>
            <a:off x="769937" y="1899411"/>
            <a:ext cx="10894875" cy="2506333"/>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292608" y="1536192"/>
            <a:ext cx="10993003" cy="4489381"/>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b="1" dirty="0">
                <a:solidFill>
                  <a:schemeClr val="accent3">
                    <a:lumMod val="25000"/>
                  </a:schemeClr>
                </a:solidFill>
                <a:latin typeface="Abadi" panose="020B0604020104020204" pitchFamily="34" charset="0"/>
              </a:rPr>
              <a:t>Methodologies Summary</a:t>
            </a:r>
          </a:p>
          <a:p>
            <a:pPr>
              <a:lnSpc>
                <a:spcPct val="100000"/>
              </a:lnSpc>
              <a:spcBef>
                <a:spcPts val="1400"/>
              </a:spcBef>
            </a:pPr>
            <a:r>
              <a:rPr lang="en-US" sz="1800" dirty="0">
                <a:solidFill>
                  <a:schemeClr val="tx1"/>
                </a:solidFill>
                <a:latin typeface="Abadi" panose="020B0604020104020204" pitchFamily="34" charset="0"/>
              </a:rPr>
              <a:t>Collected and cleaned </a:t>
            </a:r>
            <a:r>
              <a:rPr lang="en-GB" sz="1800" dirty="0">
                <a:solidFill>
                  <a:schemeClr val="tx1"/>
                </a:solidFill>
              </a:rPr>
              <a:t>launch data using Pandas</a:t>
            </a:r>
          </a:p>
          <a:p>
            <a:pPr>
              <a:lnSpc>
                <a:spcPct val="100000"/>
              </a:lnSpc>
              <a:spcBef>
                <a:spcPts val="1400"/>
              </a:spcBef>
            </a:pPr>
            <a:r>
              <a:rPr lang="en-GB" sz="1800" dirty="0">
                <a:solidFill>
                  <a:schemeClr val="tx1"/>
                </a:solidFill>
                <a:latin typeface="Abadi" panose="020B0604020104020204" pitchFamily="34" charset="0"/>
              </a:rPr>
              <a:t>Preformed </a:t>
            </a:r>
            <a:r>
              <a:rPr lang="en-GB" sz="1800" dirty="0">
                <a:solidFill>
                  <a:schemeClr val="tx1"/>
                </a:solidFill>
              </a:rPr>
              <a:t>exploratory data analysis (EDA) with visual tools</a:t>
            </a:r>
          </a:p>
          <a:p>
            <a:pPr>
              <a:lnSpc>
                <a:spcPct val="100000"/>
              </a:lnSpc>
              <a:spcBef>
                <a:spcPts val="1400"/>
              </a:spcBef>
            </a:pPr>
            <a:r>
              <a:rPr lang="en-GB" sz="1800" dirty="0">
                <a:solidFill>
                  <a:schemeClr val="tx1"/>
                </a:solidFill>
              </a:rPr>
              <a:t>Built interactive visuals using </a:t>
            </a:r>
            <a:r>
              <a:rPr lang="en-GB" sz="1800" b="1" dirty="0">
                <a:solidFill>
                  <a:schemeClr val="tx1"/>
                </a:solidFill>
              </a:rPr>
              <a:t>Folium</a:t>
            </a:r>
            <a:r>
              <a:rPr lang="en-GB" sz="1800" dirty="0">
                <a:solidFill>
                  <a:schemeClr val="tx1"/>
                </a:solidFill>
              </a:rPr>
              <a:t> and </a:t>
            </a:r>
            <a:r>
              <a:rPr lang="en-GB" sz="1800" b="1" dirty="0" err="1">
                <a:solidFill>
                  <a:schemeClr val="tx1"/>
                </a:solidFill>
              </a:rPr>
              <a:t>Plotly</a:t>
            </a:r>
            <a:r>
              <a:rPr lang="en-GB" sz="1800" b="1" dirty="0">
                <a:solidFill>
                  <a:schemeClr val="tx1"/>
                </a:solidFill>
              </a:rPr>
              <a:t> Dash</a:t>
            </a:r>
          </a:p>
          <a:p>
            <a:pPr>
              <a:lnSpc>
                <a:spcPct val="100000"/>
              </a:lnSpc>
              <a:spcBef>
                <a:spcPts val="1400"/>
              </a:spcBef>
            </a:pPr>
            <a:r>
              <a:rPr lang="en-GB" sz="1800" dirty="0">
                <a:solidFill>
                  <a:schemeClr val="tx1"/>
                </a:solidFill>
              </a:rPr>
              <a:t>Used </a:t>
            </a:r>
            <a:r>
              <a:rPr lang="en-GB" sz="1800" b="1" dirty="0">
                <a:solidFill>
                  <a:schemeClr val="tx1"/>
                </a:solidFill>
              </a:rPr>
              <a:t>SQL</a:t>
            </a:r>
            <a:r>
              <a:rPr lang="en-GB" sz="1800" dirty="0">
                <a:solidFill>
                  <a:schemeClr val="tx1"/>
                </a:solidFill>
              </a:rPr>
              <a:t> to query launch data for key insights</a:t>
            </a:r>
            <a:endParaRPr lang="en-GB" sz="1800" b="1" dirty="0">
              <a:solidFill>
                <a:schemeClr val="tx1"/>
              </a:solidFill>
            </a:endParaRPr>
          </a:p>
          <a:p>
            <a:pPr>
              <a:lnSpc>
                <a:spcPct val="100000"/>
              </a:lnSpc>
              <a:spcBef>
                <a:spcPts val="1400"/>
              </a:spcBef>
            </a:pPr>
            <a:r>
              <a:rPr lang="en-GB" sz="1800" dirty="0">
                <a:solidFill>
                  <a:schemeClr val="tx1"/>
                </a:solidFill>
              </a:rPr>
              <a:t>Built a classification model to predict launch success</a:t>
            </a:r>
          </a:p>
          <a:p>
            <a:pPr>
              <a:lnSpc>
                <a:spcPct val="100000"/>
              </a:lnSpc>
              <a:spcBef>
                <a:spcPts val="1400"/>
              </a:spcBef>
            </a:pPr>
            <a:r>
              <a:rPr lang="en-GB" sz="1900" b="1" dirty="0">
                <a:solidFill>
                  <a:schemeClr val="tx1"/>
                </a:solidFill>
              </a:rPr>
              <a:t>Results Summary</a:t>
            </a:r>
          </a:p>
          <a:p>
            <a:pPr>
              <a:lnSpc>
                <a:spcPct val="100000"/>
              </a:lnSpc>
              <a:spcBef>
                <a:spcPts val="1400"/>
              </a:spcBef>
            </a:pPr>
            <a:r>
              <a:rPr lang="en-GB" sz="1800" dirty="0">
                <a:solidFill>
                  <a:schemeClr val="tx1"/>
                </a:solidFill>
              </a:rPr>
              <a:t>Most launches occurred at </a:t>
            </a:r>
            <a:r>
              <a:rPr lang="en-GB" sz="1800" b="1" dirty="0">
                <a:solidFill>
                  <a:schemeClr val="tx1"/>
                </a:solidFill>
              </a:rPr>
              <a:t>CCAFS LC-40</a:t>
            </a:r>
          </a:p>
          <a:p>
            <a:pPr>
              <a:lnSpc>
                <a:spcPct val="100000"/>
              </a:lnSpc>
              <a:spcBef>
                <a:spcPts val="1400"/>
              </a:spcBef>
            </a:pPr>
            <a:r>
              <a:rPr lang="en-GB" sz="1800" dirty="0">
                <a:solidFill>
                  <a:schemeClr val="tx1"/>
                </a:solidFill>
              </a:rPr>
              <a:t>Higher success rates for payloads under </a:t>
            </a:r>
            <a:r>
              <a:rPr lang="en-GB" sz="1800" b="1" dirty="0">
                <a:solidFill>
                  <a:schemeClr val="tx1"/>
                </a:solidFill>
              </a:rPr>
              <a:t>10,000 kg</a:t>
            </a:r>
          </a:p>
          <a:p>
            <a:pPr>
              <a:lnSpc>
                <a:spcPct val="100000"/>
              </a:lnSpc>
              <a:spcBef>
                <a:spcPts val="1400"/>
              </a:spcBef>
            </a:pPr>
            <a:r>
              <a:rPr lang="en-GB" sz="1800" b="1" dirty="0">
                <a:solidFill>
                  <a:schemeClr val="tx1"/>
                </a:solidFill>
              </a:rPr>
              <a:t>Folium maps</a:t>
            </a:r>
            <a:r>
              <a:rPr lang="en-GB" sz="1800" dirty="0">
                <a:solidFill>
                  <a:schemeClr val="tx1"/>
                </a:solidFill>
              </a:rPr>
              <a:t> show site locations and outcomes</a:t>
            </a:r>
            <a:endParaRPr lang="en-GB" sz="1800" b="1" dirty="0">
              <a:solidFill>
                <a:schemeClr val="tx1"/>
              </a:solidFill>
            </a:endParaRPr>
          </a:p>
          <a:p>
            <a:pPr>
              <a:lnSpc>
                <a:spcPct val="100000"/>
              </a:lnSpc>
              <a:spcBef>
                <a:spcPts val="1400"/>
              </a:spcBef>
            </a:pPr>
            <a:r>
              <a:rPr lang="en-GB" sz="1800" dirty="0">
                <a:solidFill>
                  <a:schemeClr val="tx1"/>
                </a:solidFill>
              </a:rPr>
              <a:t>Predictive model identified key features affecting success</a:t>
            </a:r>
            <a:endParaRPr lang="en-GB" sz="1800" b="1" dirty="0">
              <a:solidFill>
                <a:schemeClr val="tx1"/>
              </a:solidFill>
            </a:endParaRPr>
          </a:p>
          <a:p>
            <a:pPr>
              <a:lnSpc>
                <a:spcPct val="100000"/>
              </a:lnSpc>
              <a:spcBef>
                <a:spcPts val="1400"/>
              </a:spcBef>
            </a:pPr>
            <a:endParaRPr lang="en-US" sz="1800" dirty="0">
              <a:solidFill>
                <a:schemeClr val="tx1"/>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6" name="Content Placeholder 5" descr="A screenshot of a computer&#10;&#10;AI-generated content may be incorrect.">
            <a:extLst>
              <a:ext uri="{FF2B5EF4-FFF2-40B4-BE49-F238E27FC236}">
                <a16:creationId xmlns:a16="http://schemas.microsoft.com/office/drawing/2014/main" id="{03E775B5-653C-E7F9-4AB4-47B7D88568DB}"/>
              </a:ext>
            </a:extLst>
          </p:cNvPr>
          <p:cNvPicPr>
            <a:picLocks noGrp="1" noChangeAspect="1"/>
          </p:cNvPicPr>
          <p:nvPr>
            <p:ph idx="4294967295"/>
          </p:nvPr>
        </p:nvPicPr>
        <p:blipFill>
          <a:blip r:embed="rId3"/>
          <a:stretch>
            <a:fillRect/>
          </a:stretch>
        </p:blipFill>
        <p:spPr>
          <a:xfrm>
            <a:off x="770011" y="1637914"/>
            <a:ext cx="9055633" cy="2939328"/>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6" name="Content Placeholder 5" descr="A white screen with text&#10;&#10;AI-generated content may be incorrect.">
            <a:extLst>
              <a:ext uri="{FF2B5EF4-FFF2-40B4-BE49-F238E27FC236}">
                <a16:creationId xmlns:a16="http://schemas.microsoft.com/office/drawing/2014/main" id="{BBF753B8-BF83-1F3B-1653-3B2A55E3130B}"/>
              </a:ext>
            </a:extLst>
          </p:cNvPr>
          <p:cNvPicPr>
            <a:picLocks noGrp="1" noChangeAspect="1"/>
          </p:cNvPicPr>
          <p:nvPr>
            <p:ph idx="4294967295"/>
          </p:nvPr>
        </p:nvPicPr>
        <p:blipFill>
          <a:blip r:embed="rId3"/>
          <a:stretch>
            <a:fillRect/>
          </a:stretch>
        </p:blipFill>
        <p:spPr>
          <a:xfrm>
            <a:off x="901759" y="1825625"/>
            <a:ext cx="9482019" cy="4351338"/>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6" name="Content Placeholder 5" descr="A screenshot of a computer&#10;&#10;AI-generated content may be incorrect.">
            <a:extLst>
              <a:ext uri="{FF2B5EF4-FFF2-40B4-BE49-F238E27FC236}">
                <a16:creationId xmlns:a16="http://schemas.microsoft.com/office/drawing/2014/main" id="{4A26CCC3-EF97-BE14-3A10-F6424DE62860}"/>
              </a:ext>
            </a:extLst>
          </p:cNvPr>
          <p:cNvPicPr>
            <a:picLocks noGrp="1" noChangeAspect="1"/>
          </p:cNvPicPr>
          <p:nvPr>
            <p:ph idx="4294967295"/>
          </p:nvPr>
        </p:nvPicPr>
        <p:blipFill>
          <a:blip r:embed="rId3"/>
          <a:stretch>
            <a:fillRect/>
          </a:stretch>
        </p:blipFill>
        <p:spPr>
          <a:xfrm>
            <a:off x="935082" y="1955086"/>
            <a:ext cx="7530449" cy="1902020"/>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pic>
        <p:nvPicPr>
          <p:cNvPr id="6" name="Content Placeholder 5" descr="A screenshot of a computer&#10;&#10;AI-generated content may be incorrect.">
            <a:extLst>
              <a:ext uri="{FF2B5EF4-FFF2-40B4-BE49-F238E27FC236}">
                <a16:creationId xmlns:a16="http://schemas.microsoft.com/office/drawing/2014/main" id="{5C89CD86-C914-BF48-66E1-7FCE4426447D}"/>
              </a:ext>
            </a:extLst>
          </p:cNvPr>
          <p:cNvPicPr>
            <a:picLocks noGrp="1" noChangeAspect="1"/>
          </p:cNvPicPr>
          <p:nvPr>
            <p:ph idx="4294967295"/>
          </p:nvPr>
        </p:nvPicPr>
        <p:blipFill>
          <a:blip r:embed="rId3"/>
          <a:stretch>
            <a:fillRect/>
          </a:stretch>
        </p:blipFill>
        <p:spPr>
          <a:xfrm>
            <a:off x="1202915" y="1658308"/>
            <a:ext cx="3768096" cy="4132751"/>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descr="A map of the north and south america&#10;&#10;AI-generated content may be incorrect.">
            <a:extLst>
              <a:ext uri="{FF2B5EF4-FFF2-40B4-BE49-F238E27FC236}">
                <a16:creationId xmlns:a16="http://schemas.microsoft.com/office/drawing/2014/main" id="{67E75C4A-1637-D053-7309-0A0D406782C1}"/>
              </a:ext>
            </a:extLst>
          </p:cNvPr>
          <p:cNvPicPr>
            <a:picLocks noGrp="1" noChangeAspect="1"/>
          </p:cNvPicPr>
          <p:nvPr>
            <p:ph idx="4294967295"/>
          </p:nvPr>
        </p:nvPicPr>
        <p:blipFill>
          <a:blip r:embed="rId3"/>
          <a:stretch>
            <a:fillRect/>
          </a:stretch>
        </p:blipFill>
        <p:spPr>
          <a:xfrm>
            <a:off x="1041615" y="1825625"/>
            <a:ext cx="8882144" cy="419994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b="0" i="0" dirty="0">
                <a:effectLst/>
                <a:latin typeface="system-ui"/>
              </a:rPr>
              <a:t>all launch sites on a map</a:t>
            </a:r>
            <a:endParaRPr lang="en-US" dirty="0">
              <a:solidFill>
                <a:srgbClr val="0B49CB"/>
              </a:solidFill>
              <a:latin typeface="Abadi"/>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descr="A map of the united states&#10;&#10;AI-generated content may be incorrect.">
            <a:extLst>
              <a:ext uri="{FF2B5EF4-FFF2-40B4-BE49-F238E27FC236}">
                <a16:creationId xmlns:a16="http://schemas.microsoft.com/office/drawing/2014/main" id="{89CB518B-9847-E2D9-D9A7-5249C45E79DF}"/>
              </a:ext>
            </a:extLst>
          </p:cNvPr>
          <p:cNvPicPr>
            <a:picLocks noGrp="1" noChangeAspect="1"/>
          </p:cNvPicPr>
          <p:nvPr>
            <p:ph idx="4294967295"/>
          </p:nvPr>
        </p:nvPicPr>
        <p:blipFill>
          <a:blip r:embed="rId3"/>
          <a:stretch>
            <a:fillRect/>
          </a:stretch>
        </p:blipFill>
        <p:spPr>
          <a:xfrm>
            <a:off x="235459" y="1645195"/>
            <a:ext cx="5651252" cy="244230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b="0" i="0" dirty="0">
                <a:effectLst/>
                <a:latin typeface="system-ui"/>
              </a:rPr>
              <a:t>success/failed launches</a:t>
            </a:r>
            <a:endParaRPr lang="en-US" dirty="0">
              <a:solidFill>
                <a:srgbClr val="0B49CB"/>
              </a:solidFill>
              <a:latin typeface="Abadi"/>
            </a:endParaRPr>
          </a:p>
        </p:txBody>
      </p:sp>
      <p:pic>
        <p:nvPicPr>
          <p:cNvPr id="7" name="Picture 6" descr="A screenshot of a map&#10;&#10;AI-generated content may be incorrect.">
            <a:extLst>
              <a:ext uri="{FF2B5EF4-FFF2-40B4-BE49-F238E27FC236}">
                <a16:creationId xmlns:a16="http://schemas.microsoft.com/office/drawing/2014/main" id="{5F3CA518-02FD-035E-2D7D-315ECE03FC74}"/>
              </a:ext>
            </a:extLst>
          </p:cNvPr>
          <p:cNvPicPr>
            <a:picLocks noChangeAspect="1"/>
          </p:cNvPicPr>
          <p:nvPr/>
        </p:nvPicPr>
        <p:blipFill>
          <a:blip r:embed="rId4"/>
          <a:stretch>
            <a:fillRect/>
          </a:stretch>
        </p:blipFill>
        <p:spPr>
          <a:xfrm>
            <a:off x="3477229" y="4167717"/>
            <a:ext cx="3772004" cy="2442305"/>
          </a:xfrm>
          <a:prstGeom prst="rect">
            <a:avLst/>
          </a:prstGeom>
        </p:spPr>
      </p:pic>
      <p:pic>
        <p:nvPicPr>
          <p:cNvPr id="10" name="Picture 9" descr="A map of a city&#10;&#10;AI-generated content may be incorrect.">
            <a:extLst>
              <a:ext uri="{FF2B5EF4-FFF2-40B4-BE49-F238E27FC236}">
                <a16:creationId xmlns:a16="http://schemas.microsoft.com/office/drawing/2014/main" id="{987B6024-9177-5DFB-0311-84CF91B16287}"/>
              </a:ext>
            </a:extLst>
          </p:cNvPr>
          <p:cNvPicPr>
            <a:picLocks noChangeAspect="1"/>
          </p:cNvPicPr>
          <p:nvPr/>
        </p:nvPicPr>
        <p:blipFill>
          <a:blip r:embed="rId5"/>
          <a:stretch>
            <a:fillRect/>
          </a:stretch>
        </p:blipFill>
        <p:spPr>
          <a:xfrm>
            <a:off x="6086965" y="1538023"/>
            <a:ext cx="5869576" cy="254947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descr="A map with a blue pin&#10;&#10;AI-generated content may be incorrect.">
            <a:extLst>
              <a:ext uri="{FF2B5EF4-FFF2-40B4-BE49-F238E27FC236}">
                <a16:creationId xmlns:a16="http://schemas.microsoft.com/office/drawing/2014/main" id="{9DE86D55-28A9-7612-D836-BF15C4914EA0}"/>
              </a:ext>
            </a:extLst>
          </p:cNvPr>
          <p:cNvPicPr>
            <a:picLocks noGrp="1" noChangeAspect="1"/>
          </p:cNvPicPr>
          <p:nvPr>
            <p:ph idx="4294967295"/>
          </p:nvPr>
        </p:nvPicPr>
        <p:blipFill>
          <a:blip r:embed="rId3"/>
          <a:srcRect l="18236" r="7663"/>
          <a:stretch/>
        </p:blipFill>
        <p:spPr>
          <a:xfrm>
            <a:off x="1163781" y="1690688"/>
            <a:ext cx="5386648"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b="0" i="0" dirty="0">
                <a:effectLst/>
                <a:latin typeface="system-ui"/>
              </a:rPr>
              <a:t>distances between a launch site</a:t>
            </a:r>
            <a:endParaRPr lang="en-US" dirty="0">
              <a:solidFill>
                <a:srgbClr val="0B49CB"/>
              </a:solidFill>
              <a:latin typeface="Abadi"/>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descr="A colorful pie chart with numbers&#10;&#10;AI-generated content may be incorrect.">
            <a:extLst>
              <a:ext uri="{FF2B5EF4-FFF2-40B4-BE49-F238E27FC236}">
                <a16:creationId xmlns:a16="http://schemas.microsoft.com/office/drawing/2014/main" id="{0E9F7CC6-D562-5642-8D52-03762B41E6A9}"/>
              </a:ext>
            </a:extLst>
          </p:cNvPr>
          <p:cNvPicPr>
            <a:picLocks noGrp="1" noChangeAspect="1"/>
          </p:cNvPicPr>
          <p:nvPr>
            <p:ph idx="4294967295"/>
          </p:nvPr>
        </p:nvPicPr>
        <p:blipFill>
          <a:blip r:embed="rId3"/>
          <a:stretch>
            <a:fillRect/>
          </a:stretch>
        </p:blipFill>
        <p:spPr>
          <a:xfrm>
            <a:off x="770011" y="1852849"/>
            <a:ext cx="9745662" cy="3407574"/>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By All Sites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75278" y="2276533"/>
            <a:ext cx="10530114" cy="31367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GB" sz="2400" dirty="0">
                <a:solidFill>
                  <a:schemeClr val="tx1"/>
                </a:solidFill>
              </a:rPr>
              <a:t>SpaceX has conducted numerous rocket launches from various sites, each with different outcomes. This project aims to </a:t>
            </a:r>
            <a:r>
              <a:rPr lang="en-GB" sz="2400" dirty="0" err="1">
                <a:solidFill>
                  <a:schemeClr val="tx1"/>
                </a:solidFill>
              </a:rPr>
              <a:t>analyze</a:t>
            </a:r>
            <a:r>
              <a:rPr lang="en-GB" sz="2400" dirty="0">
                <a:solidFill>
                  <a:schemeClr val="tx1"/>
                </a:solidFill>
              </a:rPr>
              <a:t> launch performance and identify key factors influencing mission success. Using data science techniques such as EDA, mapping, and classification models, we explore which launch sites are most successful, how payload size and booster versions impact outcomes, and whether it's possible to predict launch success based on mission features.</a:t>
            </a:r>
            <a:endParaRPr lang="en-US" sz="24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descr="A blue and red pie chart&#10;&#10;AI-generated content may be incorrect.">
            <a:extLst>
              <a:ext uri="{FF2B5EF4-FFF2-40B4-BE49-F238E27FC236}">
                <a16:creationId xmlns:a16="http://schemas.microsoft.com/office/drawing/2014/main" id="{2FBF9F51-9173-ACBA-39F7-B0EF8F96B75D}"/>
              </a:ext>
            </a:extLst>
          </p:cNvPr>
          <p:cNvPicPr>
            <a:picLocks noGrp="1" noChangeAspect="1"/>
          </p:cNvPicPr>
          <p:nvPr>
            <p:ph idx="4294967295"/>
          </p:nvPr>
        </p:nvPicPr>
        <p:blipFill>
          <a:blip r:embed="rId3"/>
          <a:stretch>
            <a:fillRect/>
          </a:stretch>
        </p:blipFill>
        <p:spPr>
          <a:xfrm>
            <a:off x="647348" y="1855256"/>
            <a:ext cx="10897304" cy="3147488"/>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1"/>
                </a:solidFill>
                <a:latin typeface="Abadi"/>
              </a:rPr>
              <a:t>Pie chart for the launch site with highest launch success</a:t>
            </a:r>
            <a:endParaRPr lang="en-US" dirty="0">
              <a:solidFill>
                <a:schemeClr val="accent1"/>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descr="A graph with colorful dots&#10;&#10;AI-generated content may be incorrect.">
            <a:extLst>
              <a:ext uri="{FF2B5EF4-FFF2-40B4-BE49-F238E27FC236}">
                <a16:creationId xmlns:a16="http://schemas.microsoft.com/office/drawing/2014/main" id="{18DBED4D-FA4D-DDC6-68E2-A315CE9CBCC8}"/>
              </a:ext>
            </a:extLst>
          </p:cNvPr>
          <p:cNvPicPr>
            <a:picLocks noGrp="1" noChangeAspect="1"/>
          </p:cNvPicPr>
          <p:nvPr>
            <p:ph idx="4294967295"/>
          </p:nvPr>
        </p:nvPicPr>
        <p:blipFill>
          <a:blip r:embed="rId3"/>
          <a:stretch>
            <a:fillRect/>
          </a:stretch>
        </p:blipFill>
        <p:spPr>
          <a:xfrm>
            <a:off x="769938" y="1399269"/>
            <a:ext cx="7233568" cy="2529219"/>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t>Launch Outcome for all sites, with different payload selected</a:t>
            </a:r>
            <a:endParaRPr lang="en-US" dirty="0">
              <a:solidFill>
                <a:srgbClr val="0B49CB"/>
              </a:solidFill>
              <a:latin typeface="Abadi"/>
            </a:endParaRPr>
          </a:p>
        </p:txBody>
      </p:sp>
      <p:pic>
        <p:nvPicPr>
          <p:cNvPr id="7" name="Picture 6" descr="A screenshot of a computer&#10;&#10;AI-generated content may be incorrect.">
            <a:extLst>
              <a:ext uri="{FF2B5EF4-FFF2-40B4-BE49-F238E27FC236}">
                <a16:creationId xmlns:a16="http://schemas.microsoft.com/office/drawing/2014/main" id="{A03F812A-1DAC-FD5F-1AE6-A4D492177626}"/>
              </a:ext>
            </a:extLst>
          </p:cNvPr>
          <p:cNvPicPr>
            <a:picLocks noChangeAspect="1"/>
          </p:cNvPicPr>
          <p:nvPr/>
        </p:nvPicPr>
        <p:blipFill>
          <a:blip r:embed="rId4"/>
          <a:stretch>
            <a:fillRect/>
          </a:stretch>
        </p:blipFill>
        <p:spPr>
          <a:xfrm>
            <a:off x="3477229" y="3896990"/>
            <a:ext cx="7269478" cy="296101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a comparison of classification models&#10;&#10;AI-generated content may be incorrect.">
            <a:extLst>
              <a:ext uri="{FF2B5EF4-FFF2-40B4-BE49-F238E27FC236}">
                <a16:creationId xmlns:a16="http://schemas.microsoft.com/office/drawing/2014/main" id="{5337B06D-9D58-AFAD-1824-4BAE481D7914}"/>
              </a:ext>
            </a:extLst>
          </p:cNvPr>
          <p:cNvPicPr>
            <a:picLocks noChangeAspect="1"/>
          </p:cNvPicPr>
          <p:nvPr/>
        </p:nvPicPr>
        <p:blipFill>
          <a:blip r:embed="rId3"/>
          <a:stretch>
            <a:fillRect/>
          </a:stretch>
        </p:blipFill>
        <p:spPr>
          <a:xfrm>
            <a:off x="1047403" y="1514540"/>
            <a:ext cx="7373969" cy="491267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70753" y="1724891"/>
            <a:ext cx="5325989" cy="1849582"/>
          </a:xfrm>
          <a:prstGeom prst="rect">
            <a:avLst/>
          </a:prstGeom>
        </p:spPr>
        <p:txBody>
          <a:bodyPr>
            <a:noAutofit/>
          </a:bodyPr>
          <a:lstStyle/>
          <a:p>
            <a:pPr>
              <a:lnSpc>
                <a:spcPct val="100000"/>
              </a:lnSpc>
              <a:spcBef>
                <a:spcPts val="1400"/>
              </a:spcBef>
            </a:pPr>
            <a:r>
              <a:rPr lang="en-GB" sz="2000" dirty="0">
                <a:solidFill>
                  <a:schemeClr val="accent3">
                    <a:lumMod val="25000"/>
                  </a:schemeClr>
                </a:solidFill>
                <a:latin typeface="Abadi" panose="020B0604020104020204" pitchFamily="34" charset="0"/>
              </a:rPr>
              <a:t>This confusion matrix is for a Decision Tree model</a:t>
            </a:r>
            <a:r>
              <a:rPr lang="ar-SA" sz="2000" dirty="0">
                <a:solidFill>
                  <a:schemeClr val="accent3">
                    <a:lumMod val="25000"/>
                  </a:schemeClr>
                </a:solidFill>
                <a:latin typeface="Abadi" panose="020B0604020104020204" pitchFamily="34" charset="0"/>
              </a:rPr>
              <a:t> </a:t>
            </a:r>
            <a:r>
              <a:rPr lang="en-GB" sz="2000" dirty="0">
                <a:solidFill>
                  <a:schemeClr val="accent3">
                    <a:lumMod val="25000"/>
                  </a:schemeClr>
                </a:solidFill>
                <a:latin typeface="Abadi" panose="020B0604020104020204" pitchFamily="34" charset="0"/>
              </a:rPr>
              <a:t>predicted 17 out of 18 cases correctly.</a:t>
            </a:r>
          </a:p>
          <a:p>
            <a:pPr marL="0" indent="0">
              <a:lnSpc>
                <a:spcPct val="100000"/>
              </a:lnSpc>
              <a:spcBef>
                <a:spcPts val="1400"/>
              </a:spcBef>
              <a:buNone/>
            </a:pPr>
            <a:r>
              <a:rPr lang="en-GB" sz="2000" dirty="0">
                <a:solidFill>
                  <a:schemeClr val="accent3">
                    <a:lumMod val="25000"/>
                  </a:schemeClr>
                </a:solidFill>
                <a:latin typeface="Abadi" panose="020B0604020104020204" pitchFamily="34" charset="0"/>
              </a:rPr>
              <a:t> • It got 94% accuracy.</a:t>
            </a:r>
          </a:p>
          <a:p>
            <a:pPr marL="0" indent="0">
              <a:lnSpc>
                <a:spcPct val="100000"/>
              </a:lnSpc>
              <a:spcBef>
                <a:spcPts val="1400"/>
              </a:spcBef>
              <a:buNone/>
            </a:pPr>
            <a:r>
              <a:rPr lang="en-GB" sz="2000" dirty="0">
                <a:solidFill>
                  <a:schemeClr val="accent3">
                    <a:lumMod val="25000"/>
                  </a:schemeClr>
                </a:solidFill>
                <a:latin typeface="Abadi" panose="020B0604020104020204" pitchFamily="34" charset="0"/>
              </a:rPr>
              <a:t>• 6 correct “did not land”</a:t>
            </a:r>
          </a:p>
          <a:p>
            <a:pPr marL="0" indent="0">
              <a:lnSpc>
                <a:spcPct val="100000"/>
              </a:lnSpc>
              <a:spcBef>
                <a:spcPts val="1400"/>
              </a:spcBef>
              <a:buNone/>
            </a:pPr>
            <a:r>
              <a:rPr lang="en-GB" sz="2000" dirty="0">
                <a:solidFill>
                  <a:schemeClr val="accent3">
                    <a:lumMod val="25000"/>
                  </a:schemeClr>
                </a:solidFill>
                <a:latin typeface="Abadi" panose="020B0604020104020204" pitchFamily="34" charset="0"/>
              </a:rPr>
              <a:t> • 11 correct “landed”</a:t>
            </a:r>
          </a:p>
          <a:p>
            <a:pPr marL="0" indent="0">
              <a:lnSpc>
                <a:spcPct val="100000"/>
              </a:lnSpc>
              <a:spcBef>
                <a:spcPts val="1400"/>
              </a:spcBef>
              <a:buNone/>
            </a:pPr>
            <a:r>
              <a:rPr lang="en-GB" sz="2000" dirty="0">
                <a:solidFill>
                  <a:schemeClr val="accent3">
                    <a:lumMod val="25000"/>
                  </a:schemeClr>
                </a:solidFill>
                <a:latin typeface="Abadi" panose="020B0604020104020204" pitchFamily="34" charset="0"/>
              </a:rPr>
              <a:t> • 1 wrong “did not land” (it actually landed)</a:t>
            </a:r>
          </a:p>
          <a:p>
            <a:pPr marL="0" indent="0">
              <a:lnSpc>
                <a:spcPct val="100000"/>
              </a:lnSpc>
              <a:spcBef>
                <a:spcPts val="1400"/>
              </a:spcBef>
              <a:buNone/>
            </a:pPr>
            <a:r>
              <a:rPr lang="en-GB" sz="2000" dirty="0">
                <a:solidFill>
                  <a:schemeClr val="accent3">
                    <a:lumMod val="25000"/>
                  </a:schemeClr>
                </a:solidFill>
                <a:latin typeface="Abadi" panose="020B0604020104020204" pitchFamily="34" charset="0"/>
              </a:rPr>
              <a:t> • No false “landed” predictions.</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AI-generated content may be incorrect.">
            <a:extLst>
              <a:ext uri="{FF2B5EF4-FFF2-40B4-BE49-F238E27FC236}">
                <a16:creationId xmlns:a16="http://schemas.microsoft.com/office/drawing/2014/main" id="{8463727F-6FD5-65F7-5EB5-8EA3C87F5A16}"/>
              </a:ext>
            </a:extLst>
          </p:cNvPr>
          <p:cNvPicPr>
            <a:picLocks noChangeAspect="1"/>
          </p:cNvPicPr>
          <p:nvPr/>
        </p:nvPicPr>
        <p:blipFill>
          <a:blip r:embed="rId3"/>
          <a:stretch>
            <a:fillRect/>
          </a:stretch>
        </p:blipFill>
        <p:spPr>
          <a:xfrm>
            <a:off x="5947373" y="1607101"/>
            <a:ext cx="5534797" cy="432495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Rectangle 3">
            <a:extLst>
              <a:ext uri="{FF2B5EF4-FFF2-40B4-BE49-F238E27FC236}">
                <a16:creationId xmlns:a16="http://schemas.microsoft.com/office/drawing/2014/main" id="{28C24133-17E9-FE16-1CCF-207FF29D432A}"/>
              </a:ext>
            </a:extLst>
          </p:cNvPr>
          <p:cNvSpPr>
            <a:spLocks noGrp="1" noChangeArrowheads="1"/>
          </p:cNvSpPr>
          <p:nvPr>
            <p:ph sz="half" idx="4294967295"/>
          </p:nvPr>
        </p:nvSpPr>
        <p:spPr bwMode="auto">
          <a:xfrm>
            <a:off x="769937" y="1239378"/>
            <a:ext cx="10285989" cy="5113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Launch success rates have steadily increased from 2010 to 2020, with a notable rise starting in 2013.</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Launch sites with a higher number of flights, such as CCAFS SLC 40 and KSC LC-39A, showed greater success rates.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Orbits like ES-L1, SSO, GEO, and HEO had a 100% landing success rate, making them the most reliable.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There is a positive correlation between payload mass and launch success.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Among all the classification models tested, the </a:t>
            </a:r>
            <a:r>
              <a:rPr kumimoji="0" lang="en-US" altLang="en-US" sz="2000" b="1" i="0" u="none" strike="noStrike" cap="none" normalizeH="0" baseline="0" dirty="0">
                <a:ln>
                  <a:noFill/>
                </a:ln>
                <a:solidFill>
                  <a:schemeClr val="tx1"/>
                </a:solidFill>
                <a:effectLst/>
                <a:latin typeface="Arial" panose="020B0604020202020204" pitchFamily="34" charset="0"/>
              </a:rPr>
              <a:t>Decision Tree Classifier</a:t>
            </a:r>
            <a:r>
              <a:rPr kumimoji="0" lang="en-US" altLang="en-US" sz="2000" b="0" i="0" u="none" strike="noStrike" cap="none" normalizeH="0" baseline="0" dirty="0">
                <a:ln>
                  <a:noFill/>
                </a:ln>
                <a:solidFill>
                  <a:schemeClr val="tx1"/>
                </a:solidFill>
                <a:effectLst/>
                <a:latin typeface="Arial" panose="020B0604020202020204" pitchFamily="34" charset="0"/>
              </a:rPr>
              <a:t> performed best with a </a:t>
            </a:r>
            <a:r>
              <a:rPr kumimoji="0" lang="en-US" altLang="en-US" sz="2000" b="1" i="0" u="none" strike="noStrike" cap="none" normalizeH="0" baseline="0" dirty="0">
                <a:ln>
                  <a:noFill/>
                </a:ln>
                <a:solidFill>
                  <a:schemeClr val="tx1"/>
                </a:solidFill>
                <a:effectLst/>
                <a:latin typeface="Arial" panose="020B0604020202020204" pitchFamily="34" charset="0"/>
              </a:rPr>
              <a:t>training accuracy of 88.9%</a:t>
            </a:r>
            <a:r>
              <a:rPr kumimoji="0" lang="en-US" altLang="en-US" sz="2000" b="0" i="0" u="none" strike="noStrike" cap="none" normalizeH="0" baseline="0" dirty="0">
                <a:ln>
                  <a:noFill/>
                </a:ln>
                <a:solidFill>
                  <a:schemeClr val="tx1"/>
                </a:solidFill>
                <a:effectLst/>
                <a:latin typeface="Arial" panose="020B0604020202020204" pitchFamily="34" charset="0"/>
              </a:rPr>
              <a:t> and a </a:t>
            </a:r>
            <a:r>
              <a:rPr kumimoji="0" lang="en-US" altLang="en-US" sz="2000" b="1" i="0" u="none" strike="noStrike" cap="none" normalizeH="0" baseline="0" dirty="0">
                <a:ln>
                  <a:noFill/>
                </a:ln>
                <a:solidFill>
                  <a:schemeClr val="tx1"/>
                </a:solidFill>
                <a:effectLst/>
                <a:latin typeface="Arial" panose="020B0604020202020204" pitchFamily="34" charset="0"/>
              </a:rPr>
              <a:t>test accuracy of 94%</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This high accuracy demonstrates the model’s effectiveness in predicting Falcon 9 landing outcomes, supporting better mission planning in the future.</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850427"/>
          </a:xfrm>
          <a:prstGeom prst="rect">
            <a:avLst/>
          </a:prstGeom>
        </p:spPr>
        <p:txBody>
          <a:bodyPr>
            <a:normAutofit fontScale="92500" lnSpcReduction="20000"/>
          </a:bodyPr>
          <a:lstStyle/>
          <a:p>
            <a:pPr>
              <a:lnSpc>
                <a:spcPct val="100000"/>
              </a:lnSpc>
              <a:spcBef>
                <a:spcPts val="1400"/>
              </a:spcBef>
            </a:pPr>
            <a:r>
              <a:rPr lang="en-GB" dirty="0"/>
              <a:t>All relevant assets included in this presentation can be found  GitHub </a:t>
            </a:r>
            <a:endParaRPr lang="ar-SA" dirty="0">
              <a:solidFill>
                <a:schemeClr val="accent3">
                  <a:lumMod val="25000"/>
                </a:schemeClr>
              </a:solidFill>
              <a:latin typeface="Abadi" panose="020B0604020104020204" pitchFamily="34" charset="0"/>
              <a:hlinkClick r:id="rId4"/>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https://github.com/Noura-DS/IBM_FINAL_PROJECT</a:t>
            </a:r>
            <a:endParaRPr lang="ar-S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GB" sz="6000" dirty="0">
                <a:solidFill>
                  <a:schemeClr val="tx1"/>
                </a:solidFill>
              </a:rPr>
              <a:t>This project investigates SpaceX launch records to uncover patterns and predict mission outcomes. The data was collected from publicly available SpaceX datasets and supplemented with geolocation information. After initial data wrangling to clean and prepare the dataset, we conducted exploratory data analysis (EDA) using visualizations and SQL queries to identify key trends. Interactive visual analytics were developed using Folium maps to visualize launch site locations and success, and a </a:t>
            </a:r>
            <a:r>
              <a:rPr lang="en-GB" sz="6000" dirty="0" err="1">
                <a:solidFill>
                  <a:schemeClr val="tx1"/>
                </a:solidFill>
              </a:rPr>
              <a:t>Plotly</a:t>
            </a:r>
            <a:r>
              <a:rPr lang="en-GB" sz="6000" dirty="0">
                <a:solidFill>
                  <a:schemeClr val="tx1"/>
                </a:solidFill>
              </a:rPr>
              <a:t> Dash dashboard to allow dynamic exploration of launch performance. For predictive analysis, we applied classification models to estimate launch success based on features such as payload mass and booster version. These models were built, tuned, and evaluated using accuracy metrics and performance comparison to select the best-performing model.</a:t>
            </a:r>
            <a:endParaRPr lang="en-US" sz="6000" dirty="0">
              <a:solidFill>
                <a:schemeClr val="tx1"/>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8558" y="1335024"/>
            <a:ext cx="11134884" cy="5092187"/>
          </a:xfrm>
          <a:prstGeom prst="rect">
            <a:avLst/>
          </a:prstGeom>
        </p:spPr>
        <p:txBody>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dataset collected from the official SpaceX API and supplementary CSV file from the IBM course </a:t>
            </a:r>
            <a:r>
              <a:rPr lang="en-GB" sz="2000" dirty="0"/>
              <a:t>The main dataset included launch records with details such as launch site, payload mass, booster version, and mission outcome additional dataset was obtained to provide geographic coordinates (latitude and longitude) for each launch site. These files were downloaded directly using Python tools ensuring data was loaded into the workspace in real-time for analysis.</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400" b="1" dirty="0">
                <a:solidFill>
                  <a:schemeClr val="accent3">
                    <a:lumMod val="25000"/>
                  </a:schemeClr>
                </a:solidFill>
                <a:latin typeface="Abadi" panose="020B0604020104020204" pitchFamily="34" charset="0"/>
              </a:rPr>
              <a:t>data collection process</a:t>
            </a:r>
          </a:p>
          <a:p>
            <a:pPr marL="342900" indent="-342900">
              <a:lnSpc>
                <a:spcPct val="100000"/>
              </a:lnSpc>
              <a:spcBef>
                <a:spcPts val="1400"/>
              </a:spcBef>
              <a:buFont typeface="+mj-lt"/>
              <a:buAutoNum type="arabicPeriod"/>
            </a:pPr>
            <a:r>
              <a:rPr lang="en-GB" sz="1800" dirty="0"/>
              <a:t>Access SpaceX public dataset (CSV/API)</a:t>
            </a:r>
          </a:p>
          <a:p>
            <a:pPr marL="342900" indent="-342900">
              <a:lnSpc>
                <a:spcPct val="100000"/>
              </a:lnSpc>
              <a:spcBef>
                <a:spcPts val="1400"/>
              </a:spcBef>
              <a:buFont typeface="+mj-lt"/>
              <a:buAutoNum type="arabicPeriod"/>
            </a:pPr>
            <a:r>
              <a:rPr lang="en-GB" sz="1800" dirty="0"/>
              <a:t>Retrieve launch records</a:t>
            </a:r>
          </a:p>
          <a:p>
            <a:pPr marL="342900" indent="-342900">
              <a:lnSpc>
                <a:spcPct val="100000"/>
              </a:lnSpc>
              <a:spcBef>
                <a:spcPts val="1400"/>
              </a:spcBef>
              <a:buFont typeface="+mj-lt"/>
              <a:buAutoNum type="arabicPeriod"/>
            </a:pPr>
            <a:r>
              <a:rPr lang="en-GB" sz="1800" dirty="0"/>
              <a:t>Download geolocation dataset</a:t>
            </a:r>
          </a:p>
          <a:p>
            <a:pPr marL="342900" indent="-342900">
              <a:lnSpc>
                <a:spcPct val="100000"/>
              </a:lnSpc>
              <a:spcBef>
                <a:spcPts val="1400"/>
              </a:spcBef>
              <a:buFont typeface="+mj-lt"/>
              <a:buAutoNum type="arabicPeriod"/>
            </a:pPr>
            <a:r>
              <a:rPr lang="en-GB" sz="1800" dirty="0"/>
              <a:t>Load dataset into python using pandas</a:t>
            </a:r>
          </a:p>
          <a:p>
            <a:pPr marL="342900" indent="-342900">
              <a:lnSpc>
                <a:spcPct val="100000"/>
              </a:lnSpc>
              <a:spcBef>
                <a:spcPts val="1400"/>
              </a:spcBef>
              <a:buFont typeface="+mj-lt"/>
              <a:buAutoNum type="arabicPeriod"/>
            </a:pPr>
            <a:r>
              <a:rPr lang="en-GB" sz="1800" dirty="0"/>
              <a:t>Merge datasets </a:t>
            </a:r>
          </a:p>
          <a:p>
            <a:pPr>
              <a:lnSpc>
                <a:spcPct val="100000"/>
              </a:lnSpc>
              <a:spcBef>
                <a:spcPts val="1400"/>
              </a:spcBef>
            </a:pPr>
            <a:endParaRPr lang="en-US" sz="2400" b="1"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7" name="Content Placeholder 6">
            <a:extLst>
              <a:ext uri="{FF2B5EF4-FFF2-40B4-BE49-F238E27FC236}">
                <a16:creationId xmlns:a16="http://schemas.microsoft.com/office/drawing/2014/main" id="{B261F69C-A470-8C5A-F92D-CA8C7A51EAE6}"/>
              </a:ext>
            </a:extLst>
          </p:cNvPr>
          <p:cNvPicPr>
            <a:picLocks noGrp="1" noChangeAspect="1"/>
          </p:cNvPicPr>
          <p:nvPr>
            <p:ph idx="4294967295"/>
          </p:nvPr>
        </p:nvPicPr>
        <p:blipFill>
          <a:blip r:embed="rId3"/>
          <a:stretch>
            <a:fillRect/>
          </a:stretch>
        </p:blipFill>
        <p:spPr>
          <a:xfrm>
            <a:off x="595869" y="2708379"/>
            <a:ext cx="10862103" cy="508439"/>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23508" y="4605252"/>
            <a:ext cx="5672492" cy="1453574"/>
          </a:xfrm>
          <a:prstGeom prst="rect">
            <a:avLst/>
          </a:prstGeom>
        </p:spPr>
        <p:txBody>
          <a:bodyPr vert="horz" lIns="91440" tIns="45720" rIns="91440" bIns="45720" rtlCol="0" anchor="t">
            <a:normAutofit/>
          </a:bodyPr>
          <a:lstStyle/>
          <a:p>
            <a:pPr>
              <a:lnSpc>
                <a:spcPct val="100000"/>
              </a:lnSpc>
              <a:spcBef>
                <a:spcPts val="1400"/>
              </a:spcBef>
            </a:pPr>
            <a:r>
              <a:rPr lang="en-GB" sz="1600" dirty="0">
                <a:hlinkClick r:id="rId4"/>
              </a:rPr>
              <a:t>Noura-DS/IBM_FINAL_PROJECT</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1559A1A1-53B0-5DAE-3119-31552F5C1293}"/>
              </a:ext>
            </a:extLst>
          </p:cNvPr>
          <p:cNvSpPr>
            <a:spLocks noGrp="1"/>
          </p:cNvSpPr>
          <p:nvPr>
            <p:ph type="body" sz="half" idx="4294967295"/>
          </p:nvPr>
        </p:nvSpPr>
        <p:spPr>
          <a:xfrm>
            <a:off x="734028" y="4535473"/>
            <a:ext cx="4600011" cy="1280159"/>
          </a:xfrm>
          <a:prstGeom prst="rect">
            <a:avLst/>
          </a:prstGeom>
        </p:spPr>
        <p:txBody>
          <a:bodyPr vert="horz" lIns="91440" tIns="45720" rIns="91440" bIns="45720" rtlCol="0" anchor="t">
            <a:normAutofit/>
          </a:bodyPr>
          <a:lstStyle/>
          <a:p>
            <a:pPr>
              <a:lnSpc>
                <a:spcPct val="100000"/>
              </a:lnSpc>
              <a:spcBef>
                <a:spcPts val="1400"/>
              </a:spcBef>
            </a:pPr>
            <a:r>
              <a:rPr lang="en-GB" sz="1600" dirty="0">
                <a:hlinkClick r:id="rId3"/>
              </a:rPr>
              <a:t>Noura-DS/IBM_FINAL_PROJECT</a:t>
            </a:r>
            <a:endParaRPr lang="en-US" dirty="0"/>
          </a:p>
        </p:txBody>
      </p:sp>
      <p:pic>
        <p:nvPicPr>
          <p:cNvPr id="8" name="Picture 7">
            <a:extLst>
              <a:ext uri="{FF2B5EF4-FFF2-40B4-BE49-F238E27FC236}">
                <a16:creationId xmlns:a16="http://schemas.microsoft.com/office/drawing/2014/main" id="{5BED619A-D5EE-BA04-F87D-C2FF84AFADAD}"/>
              </a:ext>
            </a:extLst>
          </p:cNvPr>
          <p:cNvPicPr>
            <a:picLocks noChangeAspect="1"/>
          </p:cNvPicPr>
          <p:nvPr/>
        </p:nvPicPr>
        <p:blipFill>
          <a:blip r:embed="rId4"/>
          <a:stretch>
            <a:fillRect/>
          </a:stretch>
        </p:blipFill>
        <p:spPr>
          <a:xfrm>
            <a:off x="688177" y="2935216"/>
            <a:ext cx="10815646" cy="54522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1594</TotalTime>
  <Words>1912</Words>
  <Application>Microsoft Office PowerPoint</Application>
  <PresentationFormat>Widescreen</PresentationFormat>
  <Paragraphs>193</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Arial Unicode MS</vt:lpstr>
      <vt:lpstr>Calibri</vt:lpstr>
      <vt:lpstr>IBM Plex Mono SemiBold</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Noura .</cp:lastModifiedBy>
  <cp:revision>201</cp:revision>
  <dcterms:created xsi:type="dcterms:W3CDTF">2021-04-29T18:58:34Z</dcterms:created>
  <dcterms:modified xsi:type="dcterms:W3CDTF">2025-05-06T14:27:43Z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